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36" r:id="rId2"/>
  </p:sldMasterIdLst>
  <p:notesMasterIdLst>
    <p:notesMasterId r:id="rId41"/>
  </p:notesMasterIdLst>
  <p:handoutMasterIdLst>
    <p:handoutMasterId r:id="rId42"/>
  </p:handoutMasterIdLst>
  <p:sldIdLst>
    <p:sldId id="278" r:id="rId3"/>
    <p:sldId id="277" r:id="rId4"/>
    <p:sldId id="358" r:id="rId5"/>
    <p:sldId id="280" r:id="rId6"/>
    <p:sldId id="284" r:id="rId7"/>
    <p:sldId id="298" r:id="rId8"/>
    <p:sldId id="286" r:id="rId9"/>
    <p:sldId id="305" r:id="rId10"/>
    <p:sldId id="289" r:id="rId11"/>
    <p:sldId id="311" r:id="rId12"/>
    <p:sldId id="319" r:id="rId13"/>
    <p:sldId id="362" r:id="rId14"/>
    <p:sldId id="310" r:id="rId15"/>
    <p:sldId id="313" r:id="rId16"/>
    <p:sldId id="301" r:id="rId17"/>
    <p:sldId id="291" r:id="rId18"/>
    <p:sldId id="293" r:id="rId19"/>
    <p:sldId id="373" r:id="rId20"/>
    <p:sldId id="374" r:id="rId21"/>
    <p:sldId id="375" r:id="rId22"/>
    <p:sldId id="331" r:id="rId23"/>
    <p:sldId id="363" r:id="rId24"/>
    <p:sldId id="364" r:id="rId25"/>
    <p:sldId id="370" r:id="rId26"/>
    <p:sldId id="334" r:id="rId27"/>
    <p:sldId id="335" r:id="rId28"/>
    <p:sldId id="365" r:id="rId29"/>
    <p:sldId id="338" r:id="rId30"/>
    <p:sldId id="340" r:id="rId31"/>
    <p:sldId id="345" r:id="rId32"/>
    <p:sldId id="342" r:id="rId33"/>
    <p:sldId id="348" r:id="rId34"/>
    <p:sldId id="371" r:id="rId35"/>
    <p:sldId id="354" r:id="rId36"/>
    <p:sldId id="366" r:id="rId37"/>
    <p:sldId id="350" r:id="rId38"/>
    <p:sldId id="294" r:id="rId39"/>
    <p:sldId id="372" r:id="rId40"/>
  </p:sldIdLst>
  <p:sldSz cx="9144000" cy="6858000" type="screen4x3"/>
  <p:notesSz cx="7010400" cy="9296400"/>
  <p:custShowLst>
    <p:custShow name="Custom Show 1" id="0">
      <p:sldLst/>
    </p:custShow>
    <p:custShow name="Custom Show 2" id="1">
      <p:sldLst/>
    </p:custShow>
    <p:custShow name="Custom Show 3" id="2">
      <p:sldLst/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98CD"/>
    <a:srgbClr val="81A8C9"/>
    <a:srgbClr val="9EBDD6"/>
    <a:srgbClr val="6A6C5A"/>
    <a:srgbClr val="919BBD"/>
    <a:srgbClr val="C8CAD0"/>
    <a:srgbClr val="234383"/>
    <a:srgbClr val="203D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4" autoAdjust="0"/>
    <p:restoredTop sz="95739" autoAdjust="0"/>
  </p:normalViewPr>
  <p:slideViewPr>
    <p:cSldViewPr>
      <p:cViewPr>
        <p:scale>
          <a:sx n="100" d="100"/>
          <a:sy n="100" d="100"/>
        </p:scale>
        <p:origin x="-11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2106" y="-102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71288-6381-45F2-951B-5625A9499B9F}" type="datetimeFigureOut">
              <a:rPr lang="en-ZA" smtClean="0"/>
              <a:t>11/5/2012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99B37-C720-400B-80BE-02BF6FA38E32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851683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8A163-CBB7-41C6-BF55-07E295B99798}" type="datetimeFigureOut">
              <a:rPr lang="en-ZA" smtClean="0"/>
              <a:t>11/5/2012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B69F5-B40C-4F73-98E3-71445A2C9EC2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664945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3961" y="404664"/>
            <a:ext cx="7467600" cy="1143000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umanst531 Blk BT" pitchFamily="34" charset="0"/>
                <a:ea typeface="+mj-ea"/>
                <a:cs typeface="+mj-cs"/>
              </a:rPr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5934"/>
            <a:ext cx="7467600" cy="4460229"/>
          </a:xfrm>
        </p:spPr>
        <p:txBody>
          <a:bodyPr/>
          <a:lstStyle>
            <a:lvl1pPr marL="420624" marR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q"/>
              <a:tabLst/>
              <a:defRPr/>
            </a:lvl1pPr>
            <a:lvl2pPr marL="722376" marR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§"/>
              <a:tabLst/>
              <a:defRPr/>
            </a:lvl2pPr>
            <a:lvl3pPr marL="1005840" marR="0" indent="-25603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5000"/>
              <a:buFont typeface="Wingdings" pitchFamily="2" charset="2"/>
              <a:buChar char="§"/>
              <a:tabLst/>
              <a:defRPr/>
            </a:lvl3pPr>
            <a:lvl5pPr marL="1490472" marR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-"/>
              <a:tabLst/>
              <a:defRPr/>
            </a:lvl5pPr>
          </a:lstStyle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umanst531 BT" pitchFamily="34" charset="0"/>
                <a:ea typeface="+mn-ea"/>
                <a:cs typeface="+mn-cs"/>
              </a:rPr>
              <a:t>Click to edit Master text styles</a:t>
            </a: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umanst531 BT" pitchFamily="34" charset="0"/>
                <a:ea typeface="+mn-ea"/>
                <a:cs typeface="+mn-cs"/>
              </a:rPr>
              <a:t>Second level</a:t>
            </a:r>
          </a:p>
          <a:p>
            <a:pPr marL="1005840" marR="0" lvl="2" indent="-25603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5000"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umanst531 BT" pitchFamily="34" charset="0"/>
                <a:ea typeface="+mn-ea"/>
                <a:cs typeface="+mn-cs"/>
              </a:rPr>
              <a:t>Third level</a:t>
            </a:r>
          </a:p>
          <a:p>
            <a:pPr marL="1490472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umanst531 BT" pitchFamily="34" charset="0"/>
                <a:ea typeface="+mn-ea"/>
                <a:cs typeface="+mn-cs"/>
              </a:rPr>
              <a:t>Fifth level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umanst531 BT" pitchFamily="34" charset="0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F70E-6CA8-4FBC-8452-59E1EEEEDEC8}" type="datetime1">
              <a:rPr lang="en-ZA" smtClean="0"/>
              <a:t>11/5/2012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May 2012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5938105"/>
            <a:ext cx="936104" cy="755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5076056" y="6464369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 smtClean="0">
                <a:solidFill>
                  <a:srgbClr val="203D76"/>
                </a:solidFill>
                <a:latin typeface="Humanst531 BT" pitchFamily="34" charset="0"/>
              </a:rPr>
              <a:t>   </a:t>
            </a:r>
            <a:r>
              <a:rPr lang="en-ZA" sz="1200" b="1" dirty="0" smtClean="0">
                <a:solidFill>
                  <a:schemeClr val="bg1"/>
                </a:solidFill>
                <a:latin typeface="Humanst531 BT" pitchFamily="34" charset="0"/>
              </a:rPr>
              <a:t>URBAN DYNAMICS WESTERN CAPE</a:t>
            </a:r>
            <a:endParaRPr lang="en-ZA" sz="1200" b="1" dirty="0">
              <a:solidFill>
                <a:schemeClr val="bg1"/>
              </a:solidFill>
              <a:latin typeface="Humanst531 BT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812" y="6177870"/>
            <a:ext cx="742796" cy="515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B4FA-4B2D-47C5-AA31-F8AF74B45F1D}" type="datetime1">
              <a:rPr lang="en-ZA" smtClean="0"/>
              <a:t>11/5/2012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3961" y="404664"/>
            <a:ext cx="7467600" cy="1143000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umanst531 Blk BT" pitchFamily="34" charset="0"/>
                <a:ea typeface="+mj-ea"/>
                <a:cs typeface="+mj-cs"/>
              </a:rPr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5934"/>
            <a:ext cx="7467600" cy="4460229"/>
          </a:xfrm>
        </p:spPr>
        <p:txBody>
          <a:bodyPr/>
          <a:lstStyle>
            <a:lvl1pPr marL="420624" marR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q"/>
              <a:tabLst/>
              <a:defRPr/>
            </a:lvl1pPr>
            <a:lvl2pPr marL="722376" marR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§"/>
              <a:tabLst/>
              <a:defRPr/>
            </a:lvl2pPr>
            <a:lvl3pPr marL="1005840" marR="0" indent="-25603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5000"/>
              <a:buFont typeface="Wingdings" pitchFamily="2" charset="2"/>
              <a:buChar char="§"/>
              <a:tabLst/>
              <a:defRPr/>
            </a:lvl3pPr>
            <a:lvl5pPr marL="1490472" marR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-"/>
              <a:tabLst/>
              <a:defRPr/>
            </a:lvl5pPr>
          </a:lstStyle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umanst531 BT" pitchFamily="34" charset="0"/>
                <a:ea typeface="+mn-ea"/>
                <a:cs typeface="+mn-cs"/>
              </a:rPr>
              <a:t>Click to edit Master text styles</a:t>
            </a: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umanst531 BT" pitchFamily="34" charset="0"/>
                <a:ea typeface="+mn-ea"/>
                <a:cs typeface="+mn-cs"/>
              </a:rPr>
              <a:t>Second level</a:t>
            </a:r>
          </a:p>
          <a:p>
            <a:pPr marL="1005840" marR="0" lvl="2" indent="-25603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5000"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umanst531 BT" pitchFamily="34" charset="0"/>
                <a:ea typeface="+mn-ea"/>
                <a:cs typeface="+mn-cs"/>
              </a:rPr>
              <a:t>Third level</a:t>
            </a:r>
          </a:p>
          <a:p>
            <a:pPr marL="1490472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umanst531 BT" pitchFamily="34" charset="0"/>
                <a:ea typeface="+mn-ea"/>
                <a:cs typeface="+mn-cs"/>
              </a:rPr>
              <a:t>Fifth level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umanst531 BT" pitchFamily="34" charset="0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F70E-6CA8-4FBC-8452-59E1EEEEDEC8}" type="datetime1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11/5/2012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>
                <a:solidFill>
                  <a:srgbClr val="C5D1D7">
                    <a:shade val="50000"/>
                  </a:srgbClr>
                </a:solidFill>
              </a:rPr>
              <a:t>May 2012</a:t>
            </a:r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srgbClr val="C5D1D7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5938105"/>
            <a:ext cx="936104" cy="755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5076056" y="6464369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 smtClean="0">
                <a:solidFill>
                  <a:srgbClr val="203D76"/>
                </a:solidFill>
                <a:latin typeface="Humanst531 BT" pitchFamily="34" charset="0"/>
              </a:rPr>
              <a:t>   </a:t>
            </a:r>
            <a:r>
              <a:rPr lang="en-ZA" sz="1200" b="1" dirty="0" smtClean="0">
                <a:solidFill>
                  <a:prstClr val="black"/>
                </a:solidFill>
                <a:latin typeface="Humanst531 BT" pitchFamily="34" charset="0"/>
              </a:rPr>
              <a:t>URBAN DYNAMICS WESTERN CAPE</a:t>
            </a:r>
            <a:endParaRPr lang="en-ZA" sz="1200" b="1" dirty="0">
              <a:solidFill>
                <a:prstClr val="black"/>
              </a:solidFill>
              <a:latin typeface="Humanst531 BT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812" y="6177870"/>
            <a:ext cx="742796" cy="515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7482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9706-87CB-4A10-993F-A8157EEECB9D}" type="datetime1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11/5/2012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‹#›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9016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ADD0-1C75-4D04-ACA6-31B76A3B544D}" type="datetime1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11/5/2012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‹#›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275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D7B27-081A-470B-BB37-D1525D90B0EF}" type="datetime1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11/5/2012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‹#›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2567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8426-C551-429B-AA83-0E511E4A0599}" type="datetime1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11/5/2012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73D93A-CE91-48A5-BDA2-392A0D546494}" type="slidenum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‹#›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900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D8A1-1FFC-49E9-A9BF-94B9B868BCD3}" type="datetime1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11/5/2012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‹#›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643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CF9C-8E03-4A04-AB98-8D7DBD384FB2}" type="datetime1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11/5/2012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D73D93A-CE91-48A5-BDA2-392A0D546494}" type="slidenum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‹#›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271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2264F3D-CC4D-449C-B9F4-C071B4262A14}" type="datetime1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11/5/2012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‹#›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121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DAA6-4A27-457A-82EE-64435712EE58}" type="datetime1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11/5/2012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‹#›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946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9706-87CB-4A10-993F-A8157EEECB9D}" type="datetime1">
              <a:rPr lang="en-ZA" smtClean="0"/>
              <a:t>11/5/2012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B4FA-4B2D-47C5-AA31-F8AF74B45F1D}" type="datetime1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11/5/2012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‹#›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278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ADD0-1C75-4D04-ACA6-31B76A3B544D}" type="datetime1">
              <a:rPr lang="en-ZA" smtClean="0"/>
              <a:t>11/5/2012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D7B27-081A-470B-BB37-D1525D90B0EF}" type="datetime1">
              <a:rPr lang="en-ZA" smtClean="0"/>
              <a:t>11/5/2012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48426-C551-429B-AA83-0E511E4A0599}" type="datetime1">
              <a:rPr lang="en-ZA" smtClean="0"/>
              <a:t>11/5/2012</a:t>
            </a:fld>
            <a:endParaRPr lang="en-Z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73D93A-CE91-48A5-BDA2-392A0D546494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D8A1-1FFC-49E9-A9BF-94B9B868BCD3}" type="datetime1">
              <a:rPr lang="en-ZA" smtClean="0"/>
              <a:t>11/5/2012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CF9C-8E03-4A04-AB98-8D7DBD384FB2}" type="datetime1">
              <a:rPr lang="en-ZA" smtClean="0"/>
              <a:t>11/5/2012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D73D93A-CE91-48A5-BDA2-392A0D546494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2264F3D-CC4D-449C-B9F4-C071B4262A14}" type="datetime1">
              <a:rPr lang="en-ZA" smtClean="0"/>
              <a:t>11/5/2012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DAA6-4A27-457A-82EE-64435712EE58}" type="datetime1">
              <a:rPr lang="en-ZA" smtClean="0"/>
              <a:t>11/5/2012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3D93A-CE91-48A5-BDA2-392A0D546494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>
              <a:lumMod val="95000"/>
            </a:schemeClr>
          </a:fgClr>
          <a:bgClr>
            <a:schemeClr val="accent4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23B09AF-9526-41D9-A8C3-C3B8D1F0626A}" type="datetime1">
              <a:rPr lang="en-ZA" smtClean="0"/>
              <a:t>11/5/2012</a:t>
            </a:fld>
            <a:endParaRPr lang="en-Z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D73D93A-CE91-48A5-BDA2-392A0D546494}" type="slidenum">
              <a:rPr lang="en-ZA" smtClean="0"/>
              <a:t>‹#›</a:t>
            </a:fld>
            <a:endParaRPr lang="en-ZA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812" y="6177870"/>
            <a:ext cx="742796" cy="515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5938105"/>
            <a:ext cx="936104" cy="755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5076056" y="6464369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 smtClean="0">
                <a:solidFill>
                  <a:srgbClr val="203D76"/>
                </a:solidFill>
                <a:latin typeface="Humanst531 BT" pitchFamily="34" charset="0"/>
              </a:rPr>
              <a:t>   </a:t>
            </a:r>
            <a:r>
              <a:rPr lang="en-ZA" sz="1200" b="1" dirty="0" smtClean="0">
                <a:solidFill>
                  <a:schemeClr val="bg1"/>
                </a:solidFill>
                <a:latin typeface="Humanst531 BT" pitchFamily="34" charset="0"/>
              </a:rPr>
              <a:t>URBAN DYNAMICS WESTERN CAPE</a:t>
            </a:r>
            <a:endParaRPr lang="en-ZA" sz="1200" b="1" dirty="0">
              <a:solidFill>
                <a:schemeClr val="bg1"/>
              </a:solidFill>
              <a:latin typeface="Humanst531 BT" pitchFamily="34" charset="0"/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467544" y="1484784"/>
            <a:ext cx="756084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600" b="1" kern="1200">
          <a:solidFill>
            <a:schemeClr val="bg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umanst531 BT" pitchFamily="34" charset="0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" pitchFamily="2" charset="2"/>
        <a:buChar char="q"/>
        <a:defRPr kumimoji="0" sz="2400" kern="1200">
          <a:solidFill>
            <a:schemeClr val="bg1">
              <a:lumMod val="85000"/>
              <a:lumOff val="15000"/>
            </a:schemeClr>
          </a:solidFill>
          <a:effectLst/>
          <a:latin typeface="Humanst531 BT" pitchFamily="34" charset="0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§"/>
        <a:defRPr kumimoji="0" sz="2200" kern="1200">
          <a:solidFill>
            <a:schemeClr val="bg1">
              <a:lumMod val="85000"/>
              <a:lumOff val="15000"/>
            </a:schemeClr>
          </a:solidFill>
          <a:effectLst/>
          <a:latin typeface="Humanst531 BT" pitchFamily="34" charset="0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" pitchFamily="2" charset="2"/>
        <a:buChar char="§"/>
        <a:defRPr kumimoji="0" sz="2000" kern="1200">
          <a:solidFill>
            <a:schemeClr val="bg1">
              <a:lumMod val="85000"/>
              <a:lumOff val="15000"/>
            </a:schemeClr>
          </a:solidFill>
          <a:effectLst/>
          <a:latin typeface="Humanst531 BT" pitchFamily="34" charset="0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Humanst531 BT" pitchFamily="34" charset="0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Arial"/>
        <a:buChar char="-"/>
        <a:defRPr kumimoji="0" sz="2000" kern="1200">
          <a:solidFill>
            <a:schemeClr val="bg1">
              <a:lumMod val="85000"/>
              <a:lumOff val="15000"/>
            </a:schemeClr>
          </a:solidFill>
          <a:effectLst/>
          <a:latin typeface="Humanst531 BT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>
              <a:lumMod val="95000"/>
            </a:schemeClr>
          </a:fgClr>
          <a:bgClr>
            <a:schemeClr val="accent4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23B09AF-9526-41D9-A8C3-C3B8D1F0626A}" type="datetime1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11/5/2012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D73D93A-CE91-48A5-BDA2-392A0D546494}" type="slidenum">
              <a:rPr lang="en-ZA" smtClean="0">
                <a:solidFill>
                  <a:srgbClr val="C5D1D7">
                    <a:shade val="50000"/>
                  </a:srgbClr>
                </a:solidFill>
              </a:rPr>
              <a:pPr/>
              <a:t>‹#›</a:t>
            </a:fld>
            <a:endParaRPr lang="en-ZA" dirty="0">
              <a:solidFill>
                <a:srgbClr val="C5D1D7">
                  <a:shade val="50000"/>
                </a:srgb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812" y="6177870"/>
            <a:ext cx="742796" cy="515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5938105"/>
            <a:ext cx="936104" cy="755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5076056" y="6464369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 smtClean="0">
                <a:solidFill>
                  <a:srgbClr val="203D76"/>
                </a:solidFill>
                <a:latin typeface="Humanst531 BT" pitchFamily="34" charset="0"/>
              </a:rPr>
              <a:t>   </a:t>
            </a:r>
            <a:r>
              <a:rPr lang="en-ZA" sz="1200" b="1" dirty="0" smtClean="0">
                <a:solidFill>
                  <a:prstClr val="black"/>
                </a:solidFill>
                <a:latin typeface="Humanst531 BT" pitchFamily="34" charset="0"/>
              </a:rPr>
              <a:t>URBAN DYNAMICS WESTERN CAPE</a:t>
            </a:r>
            <a:endParaRPr lang="en-ZA" sz="1200" b="1" dirty="0">
              <a:solidFill>
                <a:prstClr val="black"/>
              </a:solidFill>
              <a:latin typeface="Humanst531 BT" pitchFamily="34" charset="0"/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467544" y="1484784"/>
            <a:ext cx="756084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6763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600" b="1" kern="1200">
          <a:solidFill>
            <a:schemeClr val="bg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umanst531 BT" pitchFamily="34" charset="0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" pitchFamily="2" charset="2"/>
        <a:buChar char="q"/>
        <a:defRPr kumimoji="0" sz="2400" kern="1200">
          <a:solidFill>
            <a:schemeClr val="bg1">
              <a:lumMod val="85000"/>
              <a:lumOff val="15000"/>
            </a:schemeClr>
          </a:solidFill>
          <a:effectLst/>
          <a:latin typeface="Humanst531 BT" pitchFamily="34" charset="0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§"/>
        <a:defRPr kumimoji="0" sz="2200" kern="1200">
          <a:solidFill>
            <a:schemeClr val="bg1">
              <a:lumMod val="85000"/>
              <a:lumOff val="15000"/>
            </a:schemeClr>
          </a:solidFill>
          <a:effectLst/>
          <a:latin typeface="Humanst531 BT" pitchFamily="34" charset="0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" pitchFamily="2" charset="2"/>
        <a:buChar char="§"/>
        <a:defRPr kumimoji="0" sz="2000" kern="1200">
          <a:solidFill>
            <a:schemeClr val="bg1">
              <a:lumMod val="85000"/>
              <a:lumOff val="15000"/>
            </a:schemeClr>
          </a:solidFill>
          <a:effectLst/>
          <a:latin typeface="Humanst531 BT" pitchFamily="34" charset="0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Humanst531 BT" pitchFamily="34" charset="0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Arial"/>
        <a:buChar char="-"/>
        <a:defRPr kumimoji="0" sz="2000" kern="1200">
          <a:solidFill>
            <a:schemeClr val="bg1">
              <a:lumMod val="85000"/>
              <a:lumOff val="15000"/>
            </a:schemeClr>
          </a:solidFill>
          <a:effectLst/>
          <a:latin typeface="Humanst531 BT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emf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5" Type="http://schemas.openxmlformats.org/officeDocument/2006/relationships/image" Target="../media/image11.jpe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2.png"/><Relationship Id="rId2" Type="http://schemas.openxmlformats.org/officeDocument/2006/relationships/image" Target="../media/image35.jpe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11" Type="http://schemas.openxmlformats.org/officeDocument/2006/relationships/image" Target="../media/image44.png"/><Relationship Id="rId5" Type="http://schemas.openxmlformats.org/officeDocument/2006/relationships/image" Target="../media/image38.jpeg"/><Relationship Id="rId15" Type="http://schemas.openxmlformats.org/officeDocument/2006/relationships/image" Target="../media/image47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hyperlink" Target="http://www.google.co.za/imgres?q=rainbow+nation+images&amp;start=82&amp;num=10&amp;hl=en&amp;biw=1280&amp;bih=816&amp;tbm=isch&amp;tbnid=MdHd9K8q1LOWvM:&amp;imgrefurl=http://www.guardian.co.uk/football/video/2010/jul/09/world-cup-rainbow-nation&amp;docid=5IVg5cIRk-_UnM&amp;imgurl=http://cdn.theguardian.tv/bc/281851582/281851582_111116332001_100709RainbowNation-3572536.jpg?pubId=281851582&amp;w=480&amp;h=360&amp;ei=YO1zUMzUMIuHhQfq4IEY&amp;zoom=1&amp;iact=rc&amp;dur=16&amp;sig=106245095633089386817&amp;page=4&amp;tbnh=153&amp;tbnw=204&amp;ndsp=27&amp;ved=1t:429,r:18,s:82,i:63&amp;tx=108&amp;ty=104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hyperlink" Target="http://www.google.co.za/imgres?q=economy+pictures&amp;start=194&amp;num=10&amp;hl=en&amp;biw=1280&amp;bih=816&amp;addh=36&amp;tbm=isch&amp;tbnid=zA-ld-jGRlbG6M:&amp;imgrefurl=http://breakingimportexportnews.com/2011/07/29/analyst-wests-economy-better-than-u-s/&amp;docid=iwkDYBp2ENiDxM&amp;imgurl=http://breakingimportexportnews.com/wp-content/plugins/RSSPoster_PRO/cache/7c6c5_s-biz.economy3.jpg&amp;w=300&amp;h=225&amp;ei=x-5zUMb-DIO5hAfY1oHoBw&amp;zoom=1&amp;iact=rc&amp;dur=250&amp;sig=106245095633089386817&amp;page=8&amp;tbnh=147&amp;tbnw=191&amp;ndsp=29&amp;ved=1t:429,r:23,s:194,i:79&amp;tx=85&amp;ty=45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hyperlink" Target="http://www.google.co.za/imgres?start=331&amp;hl=en&amp;biw=1280&amp;bih=816&amp;addh=36&amp;tbm=isch&amp;tbnid=7BqmjxYMmS7EtM:&amp;imgrefurl=http://www.whatsupcapetown.com/2012/western-cape-festivals/two-oceans-hermanus-whale-festival/&amp;docid=fIJczi-AqGimpM&amp;imgurl=http://www.whatsupcapetown.com/wp-content/uploads/2012/09/Breaching-humpback-whale-LR.jpg&amp;w=570&amp;h=392&amp;ei=uR10UMGOM8yJhQelm4C4Bg&amp;zoom=1&amp;iact=hc&amp;vpx=381&amp;vpy=512&amp;dur=125&amp;hovh=186&amp;hovw=271&amp;tx=154&amp;ty=162&amp;sig=106245095633089386817&amp;page=14&amp;tbnh=139&amp;tbnw=203&amp;ndsp=26&amp;ved=1t:429,r:6,s:331,i:268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hyperlink" Target="http://www.google.co.za/imgres?q=overstrand+south+africa&amp;start=137&amp;num=10&amp;hl=en&amp;biw=1280&amp;bih=816&amp;tbm=isch&amp;tbnid=jD5CBIiwjM_LRM:&amp;imgrefurl=http://namibsands.wordpress.com/2011/08/04/a-relaxing-birthday-weekend-in-stanford-of-the-overstrand/&amp;docid=IdWNKh-_5clXiM&amp;imgurl=http://namibsands.files.wordpress.com/2011/08/img_17711.jpg&amp;w=1000&amp;h=667&amp;ei=5Dx1UOy_HoS2hQfCn4HQBg&amp;zoom=1&amp;iact=rc&amp;dur=93&amp;sig=106245095633089386817&amp;page=6&amp;tbnh=146&amp;tbnw=252&amp;ndsp=26&amp;ved=1t:429,r:24,s:137,i:277&amp;tx=129&amp;ty=99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hyperlink" Target="http://www.google.co.za/imgres?q=roads&amp;start=146&amp;num=10&amp;hl=en&amp;biw=1280&amp;bih=816&amp;addh=36&amp;tbm=isch&amp;tbnid=tslagMumipKsfM:&amp;imgrefurl=http://www.velavke.co.za/projects.htm?action=view-item&amp;id=760&amp;docid=rzIDXNdP6R-TPM&amp;imgurl=http://www.velavke.co.za/docs/760/PM657-1_680x510q100.jpg&amp;w=680&amp;h=510&amp;ei=b491UJPgFceBhQefy4DoCw&amp;zoom=1&amp;iact=hc&amp;vpx=186&amp;vpy=512&amp;dur=2109&amp;hovh=194&amp;hovw=259&amp;tx=127&amp;ty=102&amp;sig=106245095633089386817&amp;page=7&amp;tbnh=144&amp;tbnw=194&amp;ndsp=25&amp;ved=1t:429,r:10,s:146,i:203" TargetMode="Externa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hyperlink" Target="http://www.google.co.za/imgres?q=public+workshop&amp;num=10&amp;hl=en&amp;biw=1280&amp;bih=816&amp;tbm=isch&amp;tbnid=UvwMb9RD155cTM:&amp;imgrefurl=http://www.niwotmoves.com/2011/07/public-workshop-is-planned-for-mid-october/&amp;docid=AKmC1UK18LsxcM&amp;imgurl=http://niwotmoves.fehrandpeers.net/wp-content/uploads/2011/08/1_IMG_0155.jpg&amp;w=484&amp;h=323&amp;ei=xaB1UNSUJoa7hAfnloDoAg&amp;zoom=1&amp;iact=rc&amp;dur=94&amp;sig=106245095633089386817&amp;page=2&amp;tbnh=155&amp;tbnw=270&amp;start=21&amp;ndsp=25&amp;ved=1t:429,r:9,s:21,i:170&amp;tx=102&amp;ty=72" TargetMode="Externa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>
              <a:lumMod val="65000"/>
            </a:schemeClr>
          </a:fgClr>
          <a:bgClr>
            <a:schemeClr val="accent4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48114" y="116632"/>
            <a:ext cx="756084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OVERSTRAND INTEGRATED DEVELOPMENT </a:t>
            </a:r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FRAMEWORK</a:t>
            </a:r>
          </a:p>
          <a:p>
            <a:pPr algn="ctr"/>
            <a:endParaRPr lang="en-ZA" sz="2000" b="1" i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  <a:p>
            <a:pPr algn="ctr"/>
            <a:r>
              <a:rPr lang="en-ZA" sz="2000" b="1" i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Overstrand Toward 2050</a:t>
            </a:r>
          </a:p>
          <a:p>
            <a:pPr algn="ctr"/>
            <a:endParaRPr lang="en-ZA" sz="2000" b="1" spc="50" dirty="0" smtClean="0">
              <a:ln w="11430"/>
              <a:solidFill>
                <a:schemeClr val="bg1"/>
              </a:solidFill>
              <a:latin typeface="Humanst531 BT" pitchFamily="34" charset="0"/>
            </a:endParaRPr>
          </a:p>
          <a:p>
            <a:pPr algn="ctr"/>
            <a:r>
              <a:rPr lang="en-ZA" sz="2000" b="1" spc="50" dirty="0" smtClean="0">
                <a:ln w="11430"/>
                <a:solidFill>
                  <a:schemeClr val="bg1"/>
                </a:solidFill>
                <a:latin typeface="Humanst531 BT" pitchFamily="34" charset="0"/>
              </a:rPr>
              <a:t>PRESENTATION TO INTERESTED AND AFFECTED PARTIES</a:t>
            </a:r>
          </a:p>
        </p:txBody>
      </p:sp>
      <p:pic>
        <p:nvPicPr>
          <p:cNvPr id="4" name="Content Placeholder 3" descr="J:\Drawings-after-15.O5.01\TOWNS\OVERSTRAND\OVERSTRAND INTEGRATED DEVELOPMENT FRAMEWORK\REPORTS\IDF Report\Draft 1_ 2012\IMAGES\3d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577783"/>
            <a:ext cx="5184576" cy="3168351"/>
          </a:xfrm>
          <a:prstGeom prst="rect">
            <a:avLst/>
          </a:prstGeom>
          <a:noFill/>
          <a:ln>
            <a:noFill/>
          </a:ln>
          <a:effectLst>
            <a:glow rad="63500">
              <a:sysClr val="window" lastClr="FFFFFF">
                <a:lumMod val="85000"/>
                <a:alpha val="40000"/>
              </a:sysClr>
            </a:glow>
            <a:softEdge rad="63500"/>
          </a:effectLst>
        </p:spPr>
      </p:pic>
      <p:sp>
        <p:nvSpPr>
          <p:cNvPr id="2" name="TextBox 1"/>
          <p:cNvSpPr txBox="1"/>
          <p:nvPr/>
        </p:nvSpPr>
        <p:spPr>
          <a:xfrm>
            <a:off x="2987824" y="5889327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anst531 BT" pitchFamily="34" charset="0"/>
              </a:rPr>
              <a:t>31 OCTOBER 2012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10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Humanst531 BT" pitchFamily="34" charset="0"/>
              </a:rPr>
              <a:t>THE CURRENT POLICY FRAMEWORK</a:t>
            </a:r>
            <a:endParaRPr lang="en-US" sz="2800" dirty="0">
              <a:solidFill>
                <a:schemeClr val="bg1">
                  <a:lumMod val="85000"/>
                  <a:lumOff val="15000"/>
                </a:schemeClr>
              </a:solidFill>
              <a:latin typeface="Humanst531 BT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32" y="1911151"/>
            <a:ext cx="1675656" cy="1208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32" y="4284536"/>
            <a:ext cx="1257627" cy="1801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284066" y="2315270"/>
            <a:ext cx="1404540" cy="989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29352" y="4435062"/>
            <a:ext cx="909411" cy="612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800" dirty="0" smtClean="0">
                <a:solidFill>
                  <a:prstClr val="white">
                    <a:lumMod val="75000"/>
                  </a:prstClr>
                </a:solidFill>
              </a:rPr>
              <a:t>OVERSTRANDHSP</a:t>
            </a:r>
            <a:endParaRPr lang="en-GB" sz="800" dirty="0">
              <a:solidFill>
                <a:prstClr val="white">
                  <a:lumMod val="75000"/>
                </a:prstClr>
              </a:solidFill>
            </a:endParaRPr>
          </a:p>
        </p:txBody>
      </p:sp>
      <p:pic>
        <p:nvPicPr>
          <p:cNvPr id="24" name="Content Placeholder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589240" y="2846043"/>
            <a:ext cx="1510707" cy="1067825"/>
          </a:xfrm>
          <a:prstGeom prst="rect">
            <a:avLst/>
          </a:prstGeom>
        </p:spPr>
      </p:pic>
      <p:pic>
        <p:nvPicPr>
          <p:cNvPr id="25" name="Content Placeholder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596235" y="1985223"/>
            <a:ext cx="1500012" cy="106026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355976" y="4954710"/>
            <a:ext cx="909411" cy="612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800" dirty="0" smtClean="0">
                <a:solidFill>
                  <a:prstClr val="white">
                    <a:lumMod val="75000"/>
                  </a:prstClr>
                </a:solidFill>
              </a:rPr>
              <a:t>OVERSTRAND</a:t>
            </a:r>
          </a:p>
          <a:p>
            <a:pPr algn="ctr"/>
            <a:r>
              <a:rPr lang="en-ZA" sz="800" dirty="0" smtClean="0">
                <a:solidFill>
                  <a:prstClr val="white">
                    <a:lumMod val="75000"/>
                  </a:prstClr>
                </a:solidFill>
              </a:rPr>
              <a:t>Environmental Management Framework</a:t>
            </a:r>
            <a:endParaRPr lang="en-GB" sz="800" dirty="0">
              <a:solidFill>
                <a:prstClr val="white">
                  <a:lumMod val="75000"/>
                </a:prstClr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181" y="3223994"/>
            <a:ext cx="1603648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8700" y="4435062"/>
            <a:ext cx="1568902" cy="671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1066" y="3851967"/>
            <a:ext cx="1896575" cy="1384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4834" y="2420888"/>
            <a:ext cx="725438" cy="948922"/>
          </a:xfrm>
          <a:prstGeom prst="rect">
            <a:avLst/>
          </a:prstGeom>
          <a:noFill/>
        </p:spPr>
      </p:pic>
      <p:pic>
        <p:nvPicPr>
          <p:cNvPr id="21" name="Picture 20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9538" y="2107531"/>
            <a:ext cx="1181100" cy="1729740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949" y="4860692"/>
            <a:ext cx="827475" cy="1111884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4612" y="1613292"/>
            <a:ext cx="981351" cy="1328771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986528"/>
            <a:ext cx="1145798" cy="1227700"/>
          </a:xfrm>
          <a:prstGeom prst="rect">
            <a:avLst/>
          </a:prstGeom>
        </p:spPr>
      </p:pic>
      <p:pic>
        <p:nvPicPr>
          <p:cNvPr id="27" name="Picture 26"/>
          <p:cNvPicPr/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865" y="1648386"/>
            <a:ext cx="1020445" cy="1190625"/>
          </a:xfrm>
          <a:prstGeom prst="rect">
            <a:avLst/>
          </a:prstGeom>
        </p:spPr>
      </p:pic>
      <p:pic>
        <p:nvPicPr>
          <p:cNvPr id="28" name="Picture 27"/>
          <p:cNvPicPr/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482961"/>
            <a:ext cx="1092200" cy="1609725"/>
          </a:xfrm>
          <a:prstGeom prst="rect">
            <a:avLst/>
          </a:prstGeom>
        </p:spPr>
      </p:pic>
      <p:pic>
        <p:nvPicPr>
          <p:cNvPr id="29" name="Picture 28"/>
          <p:cNvPicPr/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156" y="4954710"/>
            <a:ext cx="1028700" cy="1526540"/>
          </a:xfrm>
          <a:prstGeom prst="rect">
            <a:avLst/>
          </a:prstGeom>
        </p:spPr>
      </p:pic>
      <p:pic>
        <p:nvPicPr>
          <p:cNvPr id="30" name="Picture 29"/>
          <p:cNvPicPr/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865" y="3265361"/>
            <a:ext cx="1379855" cy="1019175"/>
          </a:xfrm>
          <a:prstGeom prst="rect">
            <a:avLst/>
          </a:prstGeom>
        </p:spPr>
      </p:pic>
      <p:pic>
        <p:nvPicPr>
          <p:cNvPr id="31" name="Picture 30"/>
          <p:cNvPicPr/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352" y="1813389"/>
            <a:ext cx="1095375" cy="1622425"/>
          </a:xfrm>
          <a:prstGeom prst="rect">
            <a:avLst/>
          </a:prstGeom>
        </p:spPr>
      </p:pic>
      <p:pic>
        <p:nvPicPr>
          <p:cNvPr id="32" name="Picture 31"/>
          <p:cNvPicPr/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548" y="4807627"/>
            <a:ext cx="1009650" cy="1518285"/>
          </a:xfrm>
          <a:prstGeom prst="rect">
            <a:avLst/>
          </a:prstGeom>
        </p:spPr>
      </p:pic>
      <p:pic>
        <p:nvPicPr>
          <p:cNvPr id="33" name="Picture 32"/>
          <p:cNvPicPr/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300" y="3297597"/>
            <a:ext cx="1019175" cy="1510030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3954585"/>
            <a:ext cx="1371600" cy="100012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9322" y="5371708"/>
            <a:ext cx="1341544" cy="948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3"/>
          <p:cNvPicPr/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426" y="4548905"/>
            <a:ext cx="962025" cy="1423670"/>
          </a:xfrm>
          <a:prstGeom prst="rect">
            <a:avLst/>
          </a:prstGeom>
        </p:spPr>
      </p:pic>
      <p:pic>
        <p:nvPicPr>
          <p:cNvPr id="35" name="Picture 34"/>
          <p:cNvPicPr/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0654" y="2846229"/>
            <a:ext cx="756681" cy="1108356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030574"/>
            <a:ext cx="1084277" cy="1628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2455" y="3155562"/>
            <a:ext cx="1538412" cy="1112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207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8388423" cy="4608512"/>
          </a:xfrm>
        </p:spPr>
        <p:txBody>
          <a:bodyPr>
            <a:normAutofit/>
          </a:bodyPr>
          <a:lstStyle/>
          <a:p>
            <a:pPr marL="0" lvl="0" indent="0" algn="ctr">
              <a:buClr>
                <a:srgbClr val="C66951"/>
              </a:buClr>
              <a:buSzTx/>
              <a:buNone/>
            </a:pPr>
            <a:r>
              <a:rPr 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Humanst531 BT"/>
                <a:ea typeface="Times New Roman"/>
                <a:cs typeface="Times New Roman"/>
              </a:rPr>
              <a:t> </a:t>
            </a:r>
          </a:p>
          <a:p>
            <a:pPr marL="0" lvl="0" indent="0" algn="ctr">
              <a:buClr>
                <a:srgbClr val="C66951"/>
              </a:buClr>
              <a:buSzTx/>
              <a:buNone/>
            </a:pPr>
            <a:endParaRPr lang="en-US" sz="1200" b="1" i="1" dirty="0" smtClean="0">
              <a:solidFill>
                <a:schemeClr val="bg1">
                  <a:lumMod val="95000"/>
                  <a:lumOff val="5000"/>
                </a:schemeClr>
              </a:solidFill>
              <a:latin typeface="Humanst531 BT"/>
              <a:ea typeface="Times New Roman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404664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IDF POLICY FRAMEWORK</a:t>
            </a:r>
          </a:p>
          <a:p>
            <a:pPr algn="ctr"/>
            <a:r>
              <a:rPr lang="en-ZA" sz="2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KEY QUESTION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438994" y="42930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buClr>
                <a:srgbClr val="C66951"/>
              </a:buClr>
            </a:pPr>
            <a:r>
              <a:rPr lang="en-US" b="1" i="1" dirty="0">
                <a:solidFill>
                  <a:prstClr val="black">
                    <a:lumMod val="85000"/>
                    <a:lumOff val="15000"/>
                  </a:prstClr>
                </a:solidFill>
                <a:latin typeface="Humanst531 BT"/>
                <a:ea typeface="Times New Roman"/>
                <a:cs typeface="Times New Roman"/>
              </a:rPr>
              <a:t>7</a:t>
            </a:r>
            <a:r>
              <a:rPr lang="en-US" b="1" dirty="0">
                <a:solidFill>
                  <a:prstClr val="black">
                    <a:lumMod val="85000"/>
                    <a:lumOff val="15000"/>
                  </a:prstClr>
                </a:solidFill>
                <a:latin typeface="Humanst531 BT"/>
                <a:ea typeface="Times New Roman"/>
                <a:cs typeface="Times New Roman"/>
              </a:rPr>
              <a:t> </a:t>
            </a:r>
            <a:r>
              <a:rPr lang="en-US" b="1" i="1" dirty="0">
                <a:solidFill>
                  <a:prstClr val="black">
                    <a:lumMod val="85000"/>
                    <a:lumOff val="15000"/>
                  </a:prstClr>
                </a:solidFill>
                <a:latin typeface="Humanst531 BT"/>
                <a:ea typeface="Times New Roman"/>
                <a:cs typeface="Times New Roman"/>
              </a:rPr>
              <a:t>STRATEGIC DIRECTIVES  </a:t>
            </a:r>
            <a:r>
              <a:rPr lang="en-US" b="1" dirty="0">
                <a:solidFill>
                  <a:prstClr val="black">
                    <a:lumMod val="85000"/>
                    <a:lumOff val="15000"/>
                  </a:prstClr>
                </a:solidFill>
                <a:latin typeface="Humanst531 BT"/>
                <a:ea typeface="Times New Roman"/>
                <a:cs typeface="Times New Roman"/>
              </a:rPr>
              <a:t>provide the Strategic Policy </a:t>
            </a:r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Humanst531 BT"/>
                <a:ea typeface="Times New Roman"/>
                <a:cs typeface="Times New Roman"/>
              </a:rPr>
              <a:t>Framework</a:t>
            </a:r>
            <a:endParaRPr lang="en-US" b="1" dirty="0">
              <a:solidFill>
                <a:prstClr val="black">
                  <a:lumMod val="85000"/>
                  <a:lumOff val="15000"/>
                </a:prstClr>
              </a:solidFill>
              <a:latin typeface="Humanst531 BT"/>
              <a:ea typeface="Times New Roman"/>
              <a:cs typeface="Times New Roman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8720" y="2276872"/>
            <a:ext cx="10273518" cy="1550095"/>
          </a:xfrm>
          <a:prstGeom prst="rect">
            <a:avLst/>
          </a:prstGeom>
          <a:noFill/>
          <a:ln>
            <a:noFill/>
          </a:ln>
          <a:effectLst/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14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0553" y="260648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STRATEGIC DIRECTIVES</a:t>
            </a:r>
          </a:p>
        </p:txBody>
      </p:sp>
      <p:pic>
        <p:nvPicPr>
          <p:cNvPr id="1026" name="Picture 2" descr="J:\Drawings-after-15.O5.01\TOWNS\OVERSTRAND\OVERSTRAND INTEGRATED DEVELOPMENT FRAMEWORK\Presentations\Public 1_31 Oct 2012\31 Oct 2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8625" y="906979"/>
            <a:ext cx="6484634" cy="5616277"/>
          </a:xfrm>
          <a:prstGeom prst="rect">
            <a:avLst/>
          </a:prstGeom>
          <a:noFill/>
          <a:ln cmpd="sng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28614" y="141277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dirty="0" smtClean="0">
                <a:solidFill>
                  <a:schemeClr val="bg1"/>
                </a:solidFill>
              </a:rPr>
              <a:t>A liveable Overstrand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57017" y="1281104"/>
            <a:ext cx="14401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dirty="0" smtClean="0">
                <a:solidFill>
                  <a:schemeClr val="bg1"/>
                </a:solidFill>
              </a:rPr>
              <a:t>An environmentally sustainable and resilient Overstrand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97177" y="2924944"/>
            <a:ext cx="14401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dirty="0" smtClean="0">
                <a:solidFill>
                  <a:schemeClr val="bg1"/>
                </a:solidFill>
              </a:rPr>
              <a:t>An Overstrand structured by adequate service infrastructure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3081" y="4653136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dirty="0" smtClean="0">
                <a:solidFill>
                  <a:schemeClr val="bg1"/>
                </a:solidFill>
              </a:rPr>
              <a:t>A memorable and distinctive Overstrand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76897" y="5178385"/>
            <a:ext cx="14401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dirty="0" smtClean="0">
                <a:solidFill>
                  <a:schemeClr val="bg1"/>
                </a:solidFill>
              </a:rPr>
              <a:t>An Overstrand that enables a prosperous and diverse economy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06091" y="4653136"/>
            <a:ext cx="1296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dirty="0" smtClean="0">
                <a:solidFill>
                  <a:schemeClr val="bg1"/>
                </a:solidFill>
              </a:rPr>
              <a:t>Vibrant and exciting urban areas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00632" y="3081910"/>
            <a:ext cx="14279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dirty="0" smtClean="0">
                <a:solidFill>
                  <a:schemeClr val="bg1"/>
                </a:solidFill>
              </a:rPr>
              <a:t>An accessible and connected Overstrand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08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8603" y="188640"/>
            <a:ext cx="7756263" cy="1524000"/>
          </a:xfrm>
        </p:spPr>
        <p:txBody>
          <a:bodyPr/>
          <a:lstStyle/>
          <a:p>
            <a:pPr algn="ctr"/>
            <a:r>
              <a:rPr lang="en-ZA" sz="3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Humanst531 BT" pitchFamily="34" charset="0"/>
              </a:rPr>
              <a:t>IDF IN THE PLANNING CONTEXT</a:t>
            </a:r>
            <a:endParaRPr lang="en-GB" dirty="0">
              <a:solidFill>
                <a:schemeClr val="bg1">
                  <a:lumMod val="85000"/>
                  <a:lumOff val="15000"/>
                </a:schemeClr>
              </a:solidFill>
              <a:latin typeface="Humanst531 BT" pitchFamily="34" charset="0"/>
            </a:endParaRPr>
          </a:p>
        </p:txBody>
      </p:sp>
      <p:sp>
        <p:nvSpPr>
          <p:cNvPr id="6" name="Trapezoid 5"/>
          <p:cNvSpPr/>
          <p:nvPr/>
        </p:nvSpPr>
        <p:spPr>
          <a:xfrm rot="5400000">
            <a:off x="-1801200" y="3573017"/>
            <a:ext cx="4464498" cy="576064"/>
          </a:xfrm>
          <a:prstGeom prst="trapezoi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ZA" sz="2800" dirty="0" smtClean="0">
                <a:solidFill>
                  <a:prstClr val="white"/>
                </a:solidFill>
                <a:latin typeface="Humanst531 BT" pitchFamily="34" charset="0"/>
              </a:rPr>
              <a:t>NATIONAL  SDP</a:t>
            </a:r>
            <a:endParaRPr lang="en-GB" sz="2800" dirty="0">
              <a:solidFill>
                <a:prstClr val="white"/>
              </a:solidFill>
              <a:latin typeface="Humanst531 BT" pitchFamily="34" charset="0"/>
            </a:endParaRPr>
          </a:p>
        </p:txBody>
      </p:sp>
      <p:sp>
        <p:nvSpPr>
          <p:cNvPr id="7" name="Trapezoid 6"/>
          <p:cNvSpPr/>
          <p:nvPr/>
        </p:nvSpPr>
        <p:spPr>
          <a:xfrm rot="5400000">
            <a:off x="-937103" y="3609021"/>
            <a:ext cx="4104456" cy="504056"/>
          </a:xfrm>
          <a:prstGeom prst="trapezoid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dirty="0" smtClean="0">
                <a:solidFill>
                  <a:prstClr val="white"/>
                </a:solidFill>
                <a:latin typeface="Humanst531 BT" pitchFamily="34" charset="0"/>
              </a:rPr>
              <a:t>PROVINCIAL    </a:t>
            </a:r>
            <a:r>
              <a:rPr lang="en-ZA" sz="2000" dirty="0" err="1" smtClean="0">
                <a:solidFill>
                  <a:prstClr val="white"/>
                </a:solidFill>
                <a:latin typeface="Humanst531 BT" pitchFamily="34" charset="0"/>
              </a:rPr>
              <a:t>SDF</a:t>
            </a:r>
            <a:endParaRPr lang="en-GB" sz="2000" dirty="0">
              <a:solidFill>
                <a:prstClr val="white"/>
              </a:solidFill>
              <a:latin typeface="Humanst531 BT" pitchFamily="34" charset="0"/>
            </a:endParaRPr>
          </a:p>
        </p:txBody>
      </p:sp>
      <p:sp>
        <p:nvSpPr>
          <p:cNvPr id="8" name="Trapezoid 7"/>
          <p:cNvSpPr/>
          <p:nvPr/>
        </p:nvSpPr>
        <p:spPr>
          <a:xfrm rot="5400000">
            <a:off x="-181021" y="3681028"/>
            <a:ext cx="3744416" cy="360041"/>
          </a:xfrm>
          <a:prstGeom prst="trapezoi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>
                <a:solidFill>
                  <a:schemeClr val="bg1"/>
                </a:solidFill>
                <a:latin typeface="Humanst531 BT" pitchFamily="34" charset="0"/>
              </a:rPr>
              <a:t>OVERBERG    </a:t>
            </a:r>
            <a:r>
              <a:rPr lang="en-ZA" dirty="0" err="1" smtClean="0">
                <a:solidFill>
                  <a:schemeClr val="bg1"/>
                </a:solidFill>
                <a:latin typeface="Humanst531 BT" pitchFamily="34" charset="0"/>
              </a:rPr>
              <a:t>SDF</a:t>
            </a:r>
            <a:endParaRPr lang="en-GB" dirty="0">
              <a:solidFill>
                <a:schemeClr val="bg1"/>
              </a:solidFill>
              <a:latin typeface="Humanst531 BT" pitchFamily="34" charset="0"/>
            </a:endParaRPr>
          </a:p>
        </p:txBody>
      </p:sp>
      <p:sp>
        <p:nvSpPr>
          <p:cNvPr id="10" name="Trapezoid 9"/>
          <p:cNvSpPr/>
          <p:nvPr/>
        </p:nvSpPr>
        <p:spPr>
          <a:xfrm rot="5400000">
            <a:off x="1928786" y="3666105"/>
            <a:ext cx="2880320" cy="389885"/>
          </a:xfrm>
          <a:prstGeom prst="trapezoi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ZA" sz="1400" dirty="0">
                <a:solidFill>
                  <a:prstClr val="white"/>
                </a:solidFill>
                <a:latin typeface="Humanst531 BT" pitchFamily="34" charset="0"/>
              </a:rPr>
              <a:t>OVERSTRAND MUNICIPAL   </a:t>
            </a:r>
            <a:r>
              <a:rPr lang="en-ZA" sz="1400" dirty="0" err="1">
                <a:solidFill>
                  <a:prstClr val="white"/>
                </a:solidFill>
                <a:latin typeface="Humanst531 BT" pitchFamily="34" charset="0"/>
              </a:rPr>
              <a:t>SDF</a:t>
            </a:r>
            <a:endParaRPr lang="en-GB" sz="1400" dirty="0">
              <a:solidFill>
                <a:prstClr val="white"/>
              </a:solidFill>
              <a:latin typeface="Humanst531 BT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211960" y="2708918"/>
            <a:ext cx="622556" cy="230425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err="1" smtClean="0">
                <a:latin typeface="Humanst531 BT" pitchFamily="34" charset="0"/>
              </a:rPr>
              <a:t>IDF</a:t>
            </a:r>
            <a:endParaRPr lang="en-GB" dirty="0">
              <a:latin typeface="Humanst531 BT" pitchFamily="34" charset="0"/>
            </a:endParaRPr>
          </a:p>
        </p:txBody>
      </p:sp>
      <p:sp>
        <p:nvSpPr>
          <p:cNvPr id="37" name="Left-Right Arrow 36"/>
          <p:cNvSpPr/>
          <p:nvPr/>
        </p:nvSpPr>
        <p:spPr>
          <a:xfrm>
            <a:off x="4932040" y="3847929"/>
            <a:ext cx="1440160" cy="1422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Left-Right Arrow 37"/>
          <p:cNvSpPr/>
          <p:nvPr/>
        </p:nvSpPr>
        <p:spPr>
          <a:xfrm>
            <a:off x="7326955" y="3834809"/>
            <a:ext cx="504056" cy="15535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Left-Right Arrow 38"/>
          <p:cNvSpPr/>
          <p:nvPr/>
        </p:nvSpPr>
        <p:spPr>
          <a:xfrm>
            <a:off x="3622002" y="3828878"/>
            <a:ext cx="517950" cy="1422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>
            <a:off x="4523238" y="2132855"/>
            <a:ext cx="3937194" cy="0"/>
          </a:xfrm>
          <a:prstGeom prst="line">
            <a:avLst/>
          </a:prstGeom>
          <a:ln w="444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33" idx="0"/>
          </p:cNvCxnSpPr>
          <p:nvPr/>
        </p:nvCxnSpPr>
        <p:spPr>
          <a:xfrm>
            <a:off x="4523238" y="2132855"/>
            <a:ext cx="0" cy="576063"/>
          </a:xfrm>
          <a:prstGeom prst="line">
            <a:avLst/>
          </a:prstGeom>
          <a:ln w="444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59" idx="0"/>
          </p:cNvCxnSpPr>
          <p:nvPr/>
        </p:nvCxnSpPr>
        <p:spPr>
          <a:xfrm>
            <a:off x="8460432" y="2132855"/>
            <a:ext cx="0" cy="793249"/>
          </a:xfrm>
          <a:prstGeom prst="straightConnector1">
            <a:avLst/>
          </a:prstGeom>
          <a:ln w="444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416373" y="3356991"/>
            <a:ext cx="891154" cy="108012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800" dirty="0" smtClean="0">
                <a:latin typeface="Humanst531 BT" pitchFamily="34" charset="0"/>
              </a:rPr>
              <a:t>IDP</a:t>
            </a:r>
            <a:r>
              <a:rPr lang="en-ZA" dirty="0" smtClean="0">
                <a:latin typeface="Humanst531 BT" pitchFamily="34" charset="0"/>
              </a:rPr>
              <a:t> </a:t>
            </a:r>
          </a:p>
          <a:p>
            <a:pPr algn="ctr"/>
            <a:r>
              <a:rPr lang="en-ZA" sz="1100" dirty="0" smtClean="0">
                <a:latin typeface="Humanst531 BT" pitchFamily="34" charset="0"/>
              </a:rPr>
              <a:t>5 YEAR PLAN</a:t>
            </a:r>
            <a:endParaRPr lang="en-GB" sz="1100" dirty="0">
              <a:latin typeface="Humanst531 BT" pitchFamily="34" charset="0"/>
            </a:endParaRPr>
          </a:p>
        </p:txBody>
      </p:sp>
      <p:sp>
        <p:nvSpPr>
          <p:cNvPr id="36" name="Trapezoid 35"/>
          <p:cNvSpPr/>
          <p:nvPr/>
        </p:nvSpPr>
        <p:spPr>
          <a:xfrm rot="5400000">
            <a:off x="880415" y="3248978"/>
            <a:ext cx="3456383" cy="1224137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ZA" sz="1000" dirty="0" smtClean="0">
              <a:solidFill>
                <a:srgbClr val="FF0000"/>
              </a:solidFill>
              <a:latin typeface="Humanst531 BT" pitchFamily="34" charset="0"/>
            </a:endParaRPr>
          </a:p>
          <a:p>
            <a:pPr algn="ctr"/>
            <a:endParaRPr lang="en-ZA" sz="1000" dirty="0" smtClean="0">
              <a:solidFill>
                <a:srgbClr val="FF0000"/>
              </a:solidFill>
              <a:latin typeface="Humanst531 BT" pitchFamily="34" charset="0"/>
            </a:endParaRPr>
          </a:p>
          <a:p>
            <a:pPr algn="ctr"/>
            <a:endParaRPr lang="en-GB" sz="1000" dirty="0">
              <a:solidFill>
                <a:prstClr val="black"/>
              </a:solidFill>
              <a:latin typeface="Humanst531 BT" pitchFamily="34" charset="0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9986" y="4551404"/>
            <a:ext cx="417623" cy="295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7477" y="3872556"/>
            <a:ext cx="573738" cy="418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5855" y="4394444"/>
            <a:ext cx="264590" cy="39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Content Placeholder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768839" y="2533004"/>
            <a:ext cx="435355" cy="307725"/>
          </a:xfrm>
          <a:prstGeom prst="rect">
            <a:avLst/>
          </a:prstGeom>
        </p:spPr>
      </p:pic>
      <p:pic>
        <p:nvPicPr>
          <p:cNvPr id="44" name="Content Placeholder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13422" y="2968210"/>
            <a:ext cx="434332" cy="307002"/>
          </a:xfrm>
          <a:prstGeom prst="rect">
            <a:avLst/>
          </a:prstGeom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996538" y="3374623"/>
            <a:ext cx="416415" cy="59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688402" y="2994250"/>
            <a:ext cx="446397" cy="314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2747063" y="4886030"/>
            <a:ext cx="322072" cy="238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" dirty="0" smtClean="0">
                <a:solidFill>
                  <a:prstClr val="white">
                    <a:lumMod val="75000"/>
                  </a:prstClr>
                </a:solidFill>
              </a:rPr>
              <a:t>OVERSTRAND</a:t>
            </a:r>
          </a:p>
          <a:p>
            <a:pPr algn="ctr"/>
            <a:r>
              <a:rPr lang="en-ZA" sz="200" dirty="0" smtClean="0">
                <a:solidFill>
                  <a:prstClr val="white">
                    <a:lumMod val="75000"/>
                  </a:prstClr>
                </a:solidFill>
              </a:rPr>
              <a:t>Environmental Management Framework</a:t>
            </a:r>
            <a:endParaRPr lang="en-GB" sz="200" dirty="0">
              <a:solidFill>
                <a:prstClr val="white">
                  <a:lumMod val="75000"/>
                </a:prstClr>
              </a:solidFill>
            </a:endParaRPr>
          </a:p>
        </p:txBody>
      </p:sp>
      <p:pic>
        <p:nvPicPr>
          <p:cNvPr id="50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7087" y="4886030"/>
            <a:ext cx="681414" cy="335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2101401" y="2357429"/>
            <a:ext cx="258373" cy="287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" dirty="0" smtClean="0">
                <a:solidFill>
                  <a:prstClr val="white">
                    <a:lumMod val="75000"/>
                  </a:prstClr>
                </a:solidFill>
              </a:rPr>
              <a:t>OVERSTRANDHSP</a:t>
            </a:r>
            <a:endParaRPr lang="en-GB" sz="200" dirty="0">
              <a:solidFill>
                <a:prstClr val="white">
                  <a:lumMod val="75000"/>
                </a:prstClr>
              </a:solidFill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4487" y="4273003"/>
            <a:ext cx="563024" cy="407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53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366" y="3791950"/>
            <a:ext cx="323254" cy="527351"/>
          </a:xfrm>
          <a:prstGeom prst="rect">
            <a:avLst/>
          </a:prstGeom>
        </p:spPr>
      </p:pic>
      <p:pic>
        <p:nvPicPr>
          <p:cNvPr id="55" name="Picture 54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0620" y="3095417"/>
            <a:ext cx="321823" cy="417145"/>
          </a:xfrm>
          <a:prstGeom prst="rect">
            <a:avLst/>
          </a:prstGeom>
        </p:spPr>
      </p:pic>
      <p:pic>
        <p:nvPicPr>
          <p:cNvPr id="56" name="Picture 55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6782" y="3444549"/>
            <a:ext cx="469776" cy="416500"/>
          </a:xfrm>
          <a:prstGeom prst="rect">
            <a:avLst/>
          </a:prstGeom>
        </p:spPr>
      </p:pic>
      <p:pic>
        <p:nvPicPr>
          <p:cNvPr id="58" name="Content Placeholder 3"/>
          <p:cNvPicPr>
            <a:picLocks noGrp="1"/>
          </p:cNvPicPr>
          <p:nvPr>
            <p:ph idx="1"/>
          </p:nvPr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0259" y="2636912"/>
            <a:ext cx="634816" cy="43831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ight Brace 4"/>
          <p:cNvSpPr/>
          <p:nvPr/>
        </p:nvSpPr>
        <p:spPr>
          <a:xfrm>
            <a:off x="3499899" y="2240866"/>
            <a:ext cx="499111" cy="3312367"/>
          </a:xfrm>
          <a:prstGeom prst="rightBrace">
            <a:avLst>
              <a:gd name="adj1" fmla="val 8333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7884368" y="2926104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100" b="1" dirty="0" smtClean="0">
                <a:solidFill>
                  <a:srgbClr val="FF0000"/>
                </a:solidFill>
                <a:latin typeface="Humanst531 BT" pitchFamily="34" charset="0"/>
              </a:rPr>
              <a:t>LONG TERM   </a:t>
            </a:r>
          </a:p>
          <a:p>
            <a:r>
              <a:rPr lang="en-ZA" sz="1100" b="1" dirty="0">
                <a:solidFill>
                  <a:srgbClr val="FF0000"/>
                </a:solidFill>
                <a:latin typeface="Humanst531 BT" pitchFamily="34" charset="0"/>
              </a:rPr>
              <a:t> </a:t>
            </a:r>
            <a:r>
              <a:rPr lang="en-ZA" sz="1100" b="1" dirty="0" smtClean="0">
                <a:solidFill>
                  <a:srgbClr val="FF0000"/>
                </a:solidFill>
                <a:latin typeface="Humanst531 BT" pitchFamily="34" charset="0"/>
              </a:rPr>
              <a:t>    VISION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1011" y="3303989"/>
            <a:ext cx="1170860" cy="1165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80977" y="5324633"/>
            <a:ext cx="1326602" cy="4572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000" dirty="0" smtClean="0">
                <a:latin typeface="Humanst531 BT" pitchFamily="34" charset="0"/>
              </a:rPr>
              <a:t>IMPLEMENTATION MECHANISMS</a:t>
            </a:r>
            <a:endParaRPr lang="en-GB" sz="1000" dirty="0">
              <a:latin typeface="Humanst531 BT" pitchFamily="34" charset="0"/>
            </a:endParaRPr>
          </a:p>
        </p:txBody>
      </p:sp>
      <p:cxnSp>
        <p:nvCxnSpPr>
          <p:cNvPr id="21" name="Straight Arrow Connector 20"/>
          <p:cNvCxnSpPr>
            <a:stCxn id="57" idx="2"/>
          </p:cNvCxnSpPr>
          <p:nvPr/>
        </p:nvCxnSpPr>
        <p:spPr>
          <a:xfrm>
            <a:off x="6861950" y="4437112"/>
            <a:ext cx="0" cy="11161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2050" idx="2"/>
          </p:cNvCxnSpPr>
          <p:nvPr/>
        </p:nvCxnSpPr>
        <p:spPr>
          <a:xfrm flipH="1" flipV="1">
            <a:off x="8416441" y="4469564"/>
            <a:ext cx="21996" cy="10836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35791" y="5108671"/>
            <a:ext cx="334353" cy="112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TextBox 59"/>
          <p:cNvSpPr txBox="1"/>
          <p:nvPr/>
        </p:nvSpPr>
        <p:spPr>
          <a:xfrm rot="903200">
            <a:off x="-487" y="1745256"/>
            <a:ext cx="33833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800" b="1" dirty="0" smtClean="0">
                <a:solidFill>
                  <a:schemeClr val="accent5">
                    <a:lumMod val="50000"/>
                  </a:schemeClr>
                </a:solidFill>
              </a:rPr>
              <a:t>   NATIONAL</a:t>
            </a:r>
            <a:r>
              <a:rPr lang="en-ZA" sz="1000" b="1" dirty="0" smtClean="0"/>
              <a:t>   </a:t>
            </a:r>
            <a:r>
              <a:rPr lang="en-ZA" sz="800" b="1" dirty="0" smtClean="0">
                <a:solidFill>
                  <a:srgbClr val="6A6C5A"/>
                </a:solidFill>
              </a:rPr>
              <a:t>PROVINCIAL</a:t>
            </a:r>
            <a:r>
              <a:rPr lang="en-ZA" sz="800" b="1" dirty="0" smtClean="0"/>
              <a:t>  </a:t>
            </a:r>
            <a:r>
              <a:rPr lang="en-ZA" sz="800" b="1" dirty="0" smtClean="0">
                <a:solidFill>
                  <a:schemeClr val="accent2">
                    <a:lumMod val="75000"/>
                  </a:schemeClr>
                </a:solidFill>
              </a:rPr>
              <a:t>DISTRICT </a:t>
            </a:r>
            <a:r>
              <a:rPr lang="en-ZA" sz="800" b="1" dirty="0" smtClean="0"/>
              <a:t>                </a:t>
            </a:r>
            <a:r>
              <a:rPr lang="en-ZA" sz="800" b="1" dirty="0" smtClean="0">
                <a:solidFill>
                  <a:schemeClr val="accent6">
                    <a:lumMod val="75000"/>
                  </a:schemeClr>
                </a:solidFill>
              </a:rPr>
              <a:t>LOCAL</a:t>
            </a:r>
            <a:endParaRPr lang="en-GB" sz="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" name="Picture 60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5938105"/>
            <a:ext cx="936104" cy="755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61"/>
          <p:cNvSpPr txBox="1"/>
          <p:nvPr/>
        </p:nvSpPr>
        <p:spPr>
          <a:xfrm>
            <a:off x="5076056" y="6464369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 smtClean="0">
                <a:solidFill>
                  <a:srgbClr val="203D76"/>
                </a:solidFill>
                <a:latin typeface="Humanst531 BT" pitchFamily="34" charset="0"/>
              </a:rPr>
              <a:t>   URBAN DYNAMICS WESTERN CAPE</a:t>
            </a:r>
            <a:endParaRPr lang="en-ZA" sz="1200" b="1" dirty="0">
              <a:solidFill>
                <a:srgbClr val="203D76"/>
              </a:solidFill>
              <a:latin typeface="Humanst531 BT" pitchFamily="34" charset="0"/>
            </a:endParaRPr>
          </a:p>
        </p:txBody>
      </p: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812" y="6177870"/>
            <a:ext cx="742796" cy="515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6948264" y="5553233"/>
            <a:ext cx="149017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4" idx="3"/>
          </p:cNvCxnSpPr>
          <p:nvPr/>
        </p:nvCxnSpPr>
        <p:spPr>
          <a:xfrm flipH="1" flipV="1">
            <a:off x="5207579" y="5553233"/>
            <a:ext cx="1524661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732240" y="5553233"/>
            <a:ext cx="21602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02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10" grpId="0" animBg="1"/>
      <p:bldP spid="33" grpId="0" animBg="1"/>
      <p:bldP spid="37" grpId="0" animBg="1"/>
      <p:bldP spid="38" grpId="0" animBg="1"/>
      <p:bldP spid="39" grpId="0" animBg="1"/>
      <p:bldP spid="57" grpId="0" animBg="1"/>
      <p:bldP spid="36" grpId="0" animBg="1"/>
      <p:bldP spid="48" grpId="0" animBg="1"/>
      <p:bldP spid="51" grpId="0" animBg="1"/>
      <p:bldP spid="5" grpId="0" animBg="1"/>
      <p:bldP spid="59" grpId="0"/>
      <p:bldP spid="4" grpId="0" animBg="1"/>
      <p:bldP spid="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1700809"/>
            <a:ext cx="7745505" cy="442535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ZA" sz="2000" b="1" dirty="0" smtClean="0"/>
              <a:t>PHASE 1: PUBLIC MEETING </a:t>
            </a:r>
            <a:r>
              <a:rPr lang="en-ZA" sz="2000" dirty="0" smtClean="0"/>
              <a:t>– </a:t>
            </a:r>
            <a:r>
              <a:rPr lang="en-ZA" sz="1800" b="1" i="1" dirty="0" smtClean="0"/>
              <a:t>31 October 2012</a:t>
            </a:r>
          </a:p>
          <a:p>
            <a:pPr lvl="1"/>
            <a:r>
              <a:rPr lang="en-ZA" sz="2000" dirty="0" smtClean="0"/>
              <a:t>Information sharing.</a:t>
            </a:r>
          </a:p>
          <a:p>
            <a:pPr lvl="1"/>
            <a:r>
              <a:rPr lang="en-ZA" sz="2000" dirty="0" smtClean="0"/>
              <a:t>Purpose: Gather input on the Key </a:t>
            </a:r>
            <a:r>
              <a:rPr lang="en-ZA" sz="2000" dirty="0"/>
              <a:t>C</a:t>
            </a:r>
            <a:r>
              <a:rPr lang="en-ZA" sz="2000" dirty="0" smtClean="0"/>
              <a:t>hallenges facing the Overstrand.</a:t>
            </a:r>
          </a:p>
          <a:p>
            <a:pPr lvl="1"/>
            <a:r>
              <a:rPr lang="en-ZA" sz="2000" dirty="0" smtClean="0"/>
              <a:t>Requests for </a:t>
            </a:r>
            <a:r>
              <a:rPr lang="en-ZA" sz="2000" dirty="0"/>
              <a:t>i</a:t>
            </a:r>
            <a:r>
              <a:rPr lang="en-ZA" sz="2000" dirty="0" smtClean="0"/>
              <a:t>nputs to inform IDF.</a:t>
            </a:r>
          </a:p>
          <a:p>
            <a:pPr marL="448056" lvl="1" indent="0">
              <a:buNone/>
            </a:pPr>
            <a:endParaRPr lang="en-ZA" sz="2000" dirty="0"/>
          </a:p>
          <a:p>
            <a:pPr>
              <a:buFont typeface="Wingdings" pitchFamily="2" charset="2"/>
              <a:buChar char="§"/>
            </a:pPr>
            <a:r>
              <a:rPr lang="en-ZA" sz="2000" b="1" dirty="0"/>
              <a:t>PHASE 2: PUBLIC WORKSHOP </a:t>
            </a:r>
            <a:r>
              <a:rPr lang="en-ZA" sz="1800" b="1" i="1" dirty="0"/>
              <a:t>– June 2013</a:t>
            </a:r>
          </a:p>
          <a:p>
            <a:pPr lvl="1"/>
            <a:r>
              <a:rPr lang="en-ZA" sz="2000" dirty="0" smtClean="0"/>
              <a:t>Draft </a:t>
            </a:r>
            <a:r>
              <a:rPr lang="en-ZA" sz="2000" dirty="0"/>
              <a:t>IDF to be advertised for </a:t>
            </a:r>
            <a:r>
              <a:rPr lang="en-ZA" sz="2000" dirty="0" smtClean="0"/>
              <a:t>comments.</a:t>
            </a:r>
            <a:endParaRPr lang="en-ZA" sz="2000" dirty="0"/>
          </a:p>
          <a:p>
            <a:pPr lvl="1"/>
            <a:r>
              <a:rPr lang="en-ZA" sz="2000" dirty="0"/>
              <a:t>Public </a:t>
            </a:r>
            <a:r>
              <a:rPr lang="en-ZA" sz="2000" dirty="0" smtClean="0"/>
              <a:t>workshop with purpose </a:t>
            </a:r>
            <a:r>
              <a:rPr lang="en-ZA" sz="2000" dirty="0"/>
              <a:t>of gathering </a:t>
            </a:r>
            <a:r>
              <a:rPr lang="en-ZA" sz="2000" dirty="0" smtClean="0"/>
              <a:t>comments on </a:t>
            </a:r>
          </a:p>
          <a:p>
            <a:pPr marL="448056" lvl="1" indent="0">
              <a:buNone/>
            </a:pPr>
            <a:r>
              <a:rPr lang="en-ZA" sz="2000" dirty="0"/>
              <a:t> </a:t>
            </a:r>
            <a:r>
              <a:rPr lang="en-ZA" sz="2000" dirty="0" smtClean="0"/>
              <a:t>   Draft IDF.</a:t>
            </a:r>
            <a:endParaRPr lang="en-ZA" sz="2000" dirty="0"/>
          </a:p>
          <a:p>
            <a:pPr lvl="1"/>
            <a:r>
              <a:rPr lang="en-ZA" sz="2000" dirty="0"/>
              <a:t>Comments will be </a:t>
            </a:r>
            <a:r>
              <a:rPr lang="en-ZA" sz="2000" dirty="0" smtClean="0"/>
              <a:t>analysed </a:t>
            </a:r>
            <a:r>
              <a:rPr lang="en-ZA" sz="2000" dirty="0"/>
              <a:t>and </a:t>
            </a:r>
            <a:r>
              <a:rPr lang="en-ZA" sz="2000" dirty="0" smtClean="0"/>
              <a:t>IDF </a:t>
            </a:r>
            <a:r>
              <a:rPr lang="en-ZA" sz="2000" dirty="0"/>
              <a:t>revised where </a:t>
            </a:r>
            <a:r>
              <a:rPr lang="en-ZA" sz="2000" dirty="0" smtClean="0"/>
              <a:t>relevant -     </a:t>
            </a:r>
            <a:r>
              <a:rPr lang="en-ZA" sz="2000" b="1" i="1" dirty="0" smtClean="0"/>
              <a:t>prior </a:t>
            </a:r>
            <a:r>
              <a:rPr lang="en-ZA" sz="2000" b="1" i="1" dirty="0"/>
              <a:t>to submission to </a:t>
            </a:r>
            <a:r>
              <a:rPr lang="en-ZA" sz="2000" b="1" i="1" dirty="0" smtClean="0"/>
              <a:t>Council.</a:t>
            </a:r>
            <a:endParaRPr lang="en-ZA" sz="2000" b="1" i="1" dirty="0"/>
          </a:p>
          <a:p>
            <a:pPr marL="146304" indent="0">
              <a:buNone/>
            </a:pPr>
            <a:endParaRPr lang="en-Z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1143000"/>
          </a:xfrm>
        </p:spPr>
        <p:txBody>
          <a:bodyPr/>
          <a:lstStyle/>
          <a:p>
            <a:pPr algn="ctr"/>
            <a:r>
              <a:rPr lang="en-ZA" sz="3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Humanst531 BT" pitchFamily="34" charset="0"/>
              </a:rPr>
              <a:t>IDF PUBLIC PARTICIPATION PROCESS</a:t>
            </a:r>
            <a:endParaRPr lang="en-GB" dirty="0">
              <a:solidFill>
                <a:schemeClr val="bg1">
                  <a:lumMod val="85000"/>
                  <a:lumOff val="15000"/>
                </a:schemeClr>
              </a:solidFill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86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85" y="1988840"/>
            <a:ext cx="7467600" cy="356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5-Point Star 4"/>
          <p:cNvSpPr/>
          <p:nvPr/>
        </p:nvSpPr>
        <p:spPr>
          <a:xfrm>
            <a:off x="3635896" y="3553694"/>
            <a:ext cx="194320" cy="194320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6012160" y="4916016"/>
            <a:ext cx="194320" cy="194320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7" name="5-Point Star 6"/>
          <p:cNvSpPr/>
          <p:nvPr/>
        </p:nvSpPr>
        <p:spPr>
          <a:xfrm>
            <a:off x="1733997" y="5659491"/>
            <a:ext cx="194320" cy="194320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5685626"/>
            <a:ext cx="2570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i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Humanst531 BT" pitchFamily="34" charset="0"/>
              </a:rPr>
              <a:t>PUBLIC PARTICIPATION</a:t>
            </a:r>
            <a:endParaRPr lang="en-GB" sz="1200" b="1" i="1" dirty="0">
              <a:solidFill>
                <a:schemeClr val="bg1">
                  <a:lumMod val="85000"/>
                  <a:lumOff val="15000"/>
                </a:schemeClr>
              </a:solidFill>
              <a:latin typeface="Humanst531 BT" pitchFamily="34" charset="0"/>
            </a:endParaRP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1143000"/>
          </a:xfrm>
        </p:spPr>
        <p:txBody>
          <a:bodyPr/>
          <a:lstStyle/>
          <a:p>
            <a:pPr algn="ctr"/>
            <a:r>
              <a:rPr lang="en-ZA" sz="3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Humanst531 BT" pitchFamily="34" charset="0"/>
              </a:rPr>
              <a:t>IDF PUBLIC PARTICIPATION PROCESS</a:t>
            </a:r>
            <a:endParaRPr lang="en-GB" dirty="0">
              <a:solidFill>
                <a:schemeClr val="bg1">
                  <a:lumMod val="85000"/>
                  <a:lumOff val="15000"/>
                </a:schemeClr>
              </a:solidFill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10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>
              <a:lumMod val="65000"/>
            </a:schemeClr>
          </a:fgClr>
          <a:bgClr>
            <a:schemeClr val="accent4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:\Drawings-after-15.O5.01\TOWNS\OVERSTRAND\OVERSTRAND INTEGRATED DEVELOPMENT FRAMEWORK\REPORTS\IDF Report\Plans\Text\Plan 1 - Overstrand Municipal Area Regional Context (text)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6911" y="2348880"/>
            <a:ext cx="5890091" cy="369344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467544" y="54868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4800" b="1" spc="50" dirty="0" smtClean="0">
                <a:ln w="11430"/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OVERSTRAND</a:t>
            </a:r>
          </a:p>
        </p:txBody>
      </p:sp>
      <p:sp>
        <p:nvSpPr>
          <p:cNvPr id="2" name="Rectangle 1"/>
          <p:cNvSpPr/>
          <p:nvPr/>
        </p:nvSpPr>
        <p:spPr>
          <a:xfrm>
            <a:off x="2123728" y="1700808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2000" b="1" i="1" spc="50" dirty="0" smtClean="0">
                <a:ln w="11430"/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SITUATIONAL </a:t>
            </a:r>
            <a:r>
              <a:rPr lang="en-ZA" sz="2000" b="1" i="1" spc="50" dirty="0">
                <a:ln w="11430"/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ANALYSIS</a:t>
            </a:r>
            <a:endParaRPr lang="en-ZA" sz="2000" b="1" i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26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137323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ZA" sz="4800" b="1" spc="50" dirty="0" smtClean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OUR PEOPLE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ZA" sz="1800" b="1" spc="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 BROAD OVERVIEW –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 smtClean="0">
              <a:ln w="11430"/>
              <a:solidFill>
                <a:schemeClr val="accent1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>
              <a:ln w="11430"/>
              <a:solidFill>
                <a:schemeClr val="accent1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>
              <a:ln w="11430"/>
              <a:solidFill>
                <a:schemeClr val="accent1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ZA" sz="2000" b="1" dirty="0"/>
          </a:p>
        </p:txBody>
      </p:sp>
      <p:pic>
        <p:nvPicPr>
          <p:cNvPr id="7" name="Picture 6" descr="http://t1.gstatic.com/images?q=tbn:ANd9GcTGtWm23TNQgO_r8EchqG-MuX9bhwXpSwA7koex0zwIRvXeEmDD">
            <a:hlinkClick r:id="rId2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2181250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268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7467600" cy="5184576"/>
          </a:xfrm>
        </p:spPr>
        <p:txBody>
          <a:bodyPr>
            <a:normAutofit fontScale="92500" lnSpcReduction="10000"/>
          </a:bodyPr>
          <a:lstStyle/>
          <a:p>
            <a:pPr marL="36576" indent="0" algn="ctr">
              <a:buNone/>
            </a:pPr>
            <a:endParaRPr lang="en-US" sz="2000" b="1" dirty="0" smtClean="0"/>
          </a:p>
          <a:p>
            <a:pPr marL="36576" indent="0" algn="ctr">
              <a:buNone/>
            </a:pPr>
            <a:r>
              <a:rPr lang="en-US" sz="2200" b="1" dirty="0" smtClean="0"/>
              <a:t>POPULATION </a:t>
            </a:r>
          </a:p>
          <a:p>
            <a:pPr marL="36576" indent="0" algn="ctr">
              <a:buNone/>
            </a:pP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US" sz="1800" dirty="0" smtClean="0"/>
              <a:t>Overstrand </a:t>
            </a:r>
            <a:r>
              <a:rPr lang="en-US" sz="1800" dirty="0"/>
              <a:t>Municipal Area 2010 population </a:t>
            </a:r>
            <a:r>
              <a:rPr lang="en-US" sz="1800" dirty="0" smtClean="0"/>
              <a:t>estimate:</a:t>
            </a:r>
          </a:p>
          <a:p>
            <a:pPr marL="36576" indent="0">
              <a:buNone/>
            </a:pPr>
            <a:r>
              <a:rPr lang="en-US" sz="1800" dirty="0" smtClean="0"/>
              <a:t>      87 747 / 31 000 households. </a:t>
            </a:r>
            <a:endParaRPr lang="en-US" sz="1800" dirty="0"/>
          </a:p>
          <a:p>
            <a:pPr marL="36576" indent="0">
              <a:buNone/>
            </a:pPr>
            <a:endParaRPr lang="en-GB" sz="1800" dirty="0"/>
          </a:p>
          <a:p>
            <a:pPr>
              <a:buFont typeface="Wingdings" pitchFamily="2" charset="2"/>
              <a:buChar char="§"/>
            </a:pPr>
            <a:r>
              <a:rPr lang="en-US" sz="1800" dirty="0"/>
              <a:t>Population growth in past two years -  5.58% per annum. </a:t>
            </a:r>
            <a:endParaRPr lang="en-US" sz="1800" dirty="0" smtClean="0"/>
          </a:p>
          <a:p>
            <a:pPr marL="36576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§"/>
            </a:pPr>
            <a:r>
              <a:rPr lang="en-GB" sz="1800" dirty="0"/>
              <a:t>Population growth - third highest in the Western Cape </a:t>
            </a:r>
            <a:r>
              <a:rPr lang="en-GB" sz="1800" dirty="0" smtClean="0"/>
              <a:t>Province. </a:t>
            </a:r>
          </a:p>
          <a:p>
            <a:pPr marL="36576" indent="0">
              <a:buNone/>
            </a:pPr>
            <a:endParaRPr lang="en-GB" sz="1800" dirty="0"/>
          </a:p>
          <a:p>
            <a:pPr>
              <a:buFont typeface="Wingdings" pitchFamily="2" charset="2"/>
              <a:buChar char="§"/>
            </a:pPr>
            <a:r>
              <a:rPr lang="en-GB" sz="1800" dirty="0"/>
              <a:t>Bulk of in-migration to the Overstrand region from the Eastern Cape Province. </a:t>
            </a:r>
            <a:endParaRPr lang="en-GB" sz="1800" dirty="0" smtClean="0"/>
          </a:p>
          <a:p>
            <a:pPr marL="36576" indent="0">
              <a:buNone/>
            </a:pPr>
            <a:endParaRPr lang="en-GB" sz="1800" dirty="0" smtClean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Increasingly diverse, more people in the 30-64 age category than in the 15-29 category.</a:t>
            </a:r>
          </a:p>
          <a:p>
            <a:pPr marL="36576" indent="0">
              <a:buNone/>
            </a:pPr>
            <a:endParaRPr lang="en-ZA" sz="1800" dirty="0" smtClean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Less economic active people than in other municipal areas.</a:t>
            </a:r>
            <a:endParaRPr lang="en-GB" sz="1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PEOPLE</a:t>
            </a:r>
          </a:p>
          <a:p>
            <a:pPr algn="ctr"/>
            <a:endParaRPr lang="en-ZA" sz="3600" b="1" spc="50" dirty="0" smtClean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513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752528"/>
          </a:xfrm>
        </p:spPr>
        <p:txBody>
          <a:bodyPr>
            <a:normAutofit fontScale="92500" lnSpcReduction="10000"/>
          </a:bodyPr>
          <a:lstStyle/>
          <a:p>
            <a:pPr marL="36576" indent="0" algn="ctr">
              <a:buNone/>
            </a:pPr>
            <a:r>
              <a:rPr lang="en-ZA" sz="2200" b="1" dirty="0" smtClean="0"/>
              <a:t>FUTURE HOUSING AND LAND NEEDS</a:t>
            </a:r>
          </a:p>
          <a:p>
            <a:pPr marL="36576" indent="0">
              <a:buNone/>
            </a:pPr>
            <a:endParaRPr lang="en-US" sz="1900" dirty="0" smtClean="0"/>
          </a:p>
          <a:p>
            <a:pPr>
              <a:buFont typeface="Wingdings" pitchFamily="2" charset="2"/>
              <a:buChar char="§"/>
            </a:pPr>
            <a:r>
              <a:rPr lang="en-US" sz="1800" dirty="0" smtClean="0"/>
              <a:t>Available serviced land rapidly </a:t>
            </a:r>
            <a:r>
              <a:rPr lang="en-US" sz="1800" dirty="0"/>
              <a:t>being developed </a:t>
            </a:r>
            <a:r>
              <a:rPr lang="en-US" sz="1800" dirty="0" smtClean="0"/>
              <a:t>to its capacity. Greenfield </a:t>
            </a:r>
            <a:r>
              <a:rPr lang="en-US" sz="1800" dirty="0"/>
              <a:t>expansion </a:t>
            </a:r>
            <a:r>
              <a:rPr lang="en-US" sz="1800" dirty="0" smtClean="0"/>
              <a:t>will increasingly become </a:t>
            </a:r>
            <a:r>
              <a:rPr lang="en-US" sz="1800" dirty="0"/>
              <a:t>necessary. </a:t>
            </a:r>
            <a:endParaRPr lang="en-US" sz="1800" dirty="0" smtClean="0"/>
          </a:p>
          <a:p>
            <a:endParaRPr lang="en-GB" dirty="0"/>
          </a:p>
          <a:p>
            <a:pPr>
              <a:buFont typeface="Wingdings" pitchFamily="2" charset="2"/>
              <a:buChar char="§"/>
            </a:pPr>
            <a:r>
              <a:rPr lang="en-GB" sz="2100" dirty="0"/>
              <a:t>T</a:t>
            </a:r>
            <a:r>
              <a:rPr lang="en-GB" sz="2100" dirty="0" smtClean="0"/>
              <a:t>otal </a:t>
            </a:r>
            <a:r>
              <a:rPr lang="en-GB" sz="2100" dirty="0"/>
              <a:t>calculated land </a:t>
            </a:r>
            <a:r>
              <a:rPr lang="en-GB" sz="2100" dirty="0" smtClean="0"/>
              <a:t>area - </a:t>
            </a:r>
            <a:r>
              <a:rPr lang="en-GB" sz="2100" i="1" dirty="0" smtClean="0"/>
              <a:t>sum of land </a:t>
            </a:r>
            <a:r>
              <a:rPr lang="en-GB" sz="2100" i="1" dirty="0"/>
              <a:t>area totals within the urban edges of each of the Overstrand </a:t>
            </a:r>
            <a:r>
              <a:rPr lang="en-GB" sz="2100" i="1" dirty="0" smtClean="0"/>
              <a:t>towns (</a:t>
            </a:r>
            <a:r>
              <a:rPr lang="en-GB" sz="2100" i="1" dirty="0"/>
              <a:t>developed + vacant reserved for future use</a:t>
            </a:r>
            <a:r>
              <a:rPr lang="en-GB" sz="2100" i="1" dirty="0" smtClean="0"/>
              <a:t>): </a:t>
            </a:r>
            <a:r>
              <a:rPr lang="en-US" sz="2100" b="1" dirty="0" smtClean="0"/>
              <a:t>±8436.2 Ha</a:t>
            </a:r>
          </a:p>
          <a:p>
            <a:pPr marL="448056" lvl="1" indent="0">
              <a:buNone/>
            </a:pPr>
            <a:endParaRPr lang="en-GB" sz="1900" dirty="0"/>
          </a:p>
          <a:p>
            <a:pPr>
              <a:buFont typeface="Wingdings" pitchFamily="2" charset="2"/>
              <a:buChar char="§"/>
            </a:pPr>
            <a:r>
              <a:rPr lang="en-GB" sz="2100" dirty="0"/>
              <a:t>Each total </a:t>
            </a:r>
            <a:r>
              <a:rPr lang="en-GB" sz="2100" dirty="0" smtClean="0"/>
              <a:t>further </a:t>
            </a:r>
            <a:r>
              <a:rPr lang="en-GB" sz="2100" dirty="0"/>
              <a:t>divided into developed and available-vacant land within the urban </a:t>
            </a:r>
            <a:r>
              <a:rPr lang="en-GB" sz="2100" dirty="0" smtClean="0"/>
              <a:t>edge:</a:t>
            </a:r>
          </a:p>
          <a:p>
            <a:pPr lvl="2"/>
            <a:r>
              <a:rPr lang="en-US" sz="1900" dirty="0" smtClean="0">
                <a:ea typeface="Calibri"/>
              </a:rPr>
              <a:t>Total developed land area: </a:t>
            </a:r>
            <a:r>
              <a:rPr lang="en-US" sz="21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± </a:t>
            </a:r>
            <a:r>
              <a:rPr lang="en-US" sz="1900" b="1" dirty="0" smtClean="0">
                <a:ea typeface="Calibri"/>
              </a:rPr>
              <a:t>4635.5 Ha</a:t>
            </a:r>
          </a:p>
          <a:p>
            <a:pPr lvl="2"/>
            <a:r>
              <a:rPr lang="en-US" sz="1900" dirty="0" smtClean="0"/>
              <a:t>Total undeveloped land area: </a:t>
            </a:r>
            <a:r>
              <a:rPr lang="en-US" sz="21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± </a:t>
            </a:r>
            <a:r>
              <a:rPr lang="en-US" sz="1900" b="1" dirty="0" smtClean="0"/>
              <a:t>3800.7 Ha</a:t>
            </a:r>
            <a:endParaRPr lang="en-GB" sz="1900" dirty="0"/>
          </a:p>
          <a:p>
            <a:pPr marL="36576" lvl="0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§"/>
            </a:pPr>
            <a:r>
              <a:rPr lang="en-US" sz="1800" dirty="0" smtClean="0"/>
              <a:t>A minimum of 11 000 additional households needs to be provided for by 2030.</a:t>
            </a:r>
          </a:p>
          <a:p>
            <a:pPr marL="36576" indent="0">
              <a:buNone/>
            </a:pPr>
            <a:endParaRPr lang="en-GB" sz="1900" dirty="0"/>
          </a:p>
          <a:p>
            <a:pPr marL="36576" indent="0">
              <a:buNone/>
            </a:pPr>
            <a:endParaRPr lang="en-ZA" sz="1900" dirty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PEOPLE</a:t>
            </a:r>
          </a:p>
          <a:p>
            <a:pPr algn="ctr"/>
            <a:r>
              <a:rPr lang="en-ZA" b="1" i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Continued</a:t>
            </a:r>
          </a:p>
          <a:p>
            <a:pPr algn="ctr"/>
            <a:endParaRPr lang="en-ZA" sz="3600" b="1" spc="50" dirty="0" smtClean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4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7467600" cy="4137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ZA" sz="1400" b="1" i="1" dirty="0" smtClean="0"/>
          </a:p>
          <a:p>
            <a:pPr marL="0" indent="0" algn="ctr">
              <a:buNone/>
            </a:pPr>
            <a:r>
              <a:rPr lang="en-ZA" sz="1600" b="1" i="1" dirty="0" smtClean="0"/>
              <a:t>Presentation </a:t>
            </a:r>
            <a:r>
              <a:rPr lang="en-ZA" sz="1600" b="1" i="1" dirty="0"/>
              <a:t>by Paul Olden: Urban Dynamics Western Cape</a:t>
            </a:r>
          </a:p>
          <a:p>
            <a:pPr marL="0" indent="0">
              <a:buNone/>
            </a:pPr>
            <a:endParaRPr lang="en-ZA" b="1" dirty="0"/>
          </a:p>
          <a:p>
            <a:pPr>
              <a:buFont typeface="Wingdings" pitchFamily="2" charset="2"/>
              <a:buChar char="§"/>
            </a:pPr>
            <a:r>
              <a:rPr lang="en-ZA" b="1" dirty="0" smtClean="0"/>
              <a:t>Welcome</a:t>
            </a:r>
          </a:p>
          <a:p>
            <a:pPr marL="36576" indent="0">
              <a:buNone/>
            </a:pPr>
            <a:endParaRPr lang="en-ZA" b="1" dirty="0" smtClean="0"/>
          </a:p>
          <a:p>
            <a:pPr>
              <a:buFont typeface="Wingdings" pitchFamily="2" charset="2"/>
              <a:buChar char="§"/>
            </a:pPr>
            <a:r>
              <a:rPr lang="en-ZA" b="1" dirty="0" smtClean="0"/>
              <a:t>Introduction of Project </a:t>
            </a:r>
            <a:r>
              <a:rPr lang="en-ZA" b="1" dirty="0"/>
              <a:t>T</a:t>
            </a:r>
            <a:r>
              <a:rPr lang="en-ZA" b="1" dirty="0" smtClean="0"/>
              <a:t>eam</a:t>
            </a:r>
            <a:endParaRPr lang="en-ZA" b="1" dirty="0"/>
          </a:p>
          <a:p>
            <a:pPr marL="0" indent="0">
              <a:buNone/>
            </a:pPr>
            <a:endParaRPr lang="en-ZA" b="1" dirty="0"/>
          </a:p>
          <a:p>
            <a:pPr>
              <a:buFont typeface="Wingdings" pitchFamily="2" charset="2"/>
              <a:buChar char="§"/>
            </a:pPr>
            <a:r>
              <a:rPr lang="en-ZA" b="1" dirty="0"/>
              <a:t>Attendance Register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67544" y="548680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419607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75252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ZA" sz="2200" b="1" dirty="0" smtClean="0"/>
              <a:t>FUTURE HOUSING AND LAND NEEDS</a:t>
            </a:r>
          </a:p>
          <a:p>
            <a:pPr marL="36576" indent="0">
              <a:buNone/>
            </a:pPr>
            <a:endParaRPr lang="en-US" sz="1900" dirty="0" smtClean="0"/>
          </a:p>
          <a:p>
            <a:pPr lvl="0">
              <a:buClr>
                <a:srgbClr val="D16349"/>
              </a:buClr>
              <a:buFont typeface="Wingdings" pitchFamily="2" charset="2"/>
              <a:buChar char="§"/>
            </a:pPr>
            <a:r>
              <a:rPr lang="en-US" sz="1900" dirty="0">
                <a:solidFill>
                  <a:prstClr val="black">
                    <a:lumMod val="85000"/>
                    <a:lumOff val="15000"/>
                  </a:prstClr>
                </a:solidFill>
              </a:rPr>
              <a:t>A growing need for subsidised/indigent </a:t>
            </a:r>
            <a:r>
              <a:rPr lang="en-US" sz="19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housing.</a:t>
            </a:r>
            <a:endParaRPr lang="en-GB" sz="19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36576" indent="0">
              <a:buNone/>
            </a:pPr>
            <a:endParaRPr lang="en-GB" sz="1900" dirty="0"/>
          </a:p>
          <a:p>
            <a:pPr>
              <a:buFont typeface="Wingdings" pitchFamily="2" charset="2"/>
              <a:buChar char="§"/>
            </a:pPr>
            <a:r>
              <a:rPr lang="en-US" sz="1900" dirty="0" smtClean="0"/>
              <a:t>Greatest housing </a:t>
            </a:r>
            <a:r>
              <a:rPr lang="en-US" sz="1900" dirty="0"/>
              <a:t>need in the Overstrand </a:t>
            </a:r>
            <a:r>
              <a:rPr lang="en-US" sz="1900" dirty="0" smtClean="0"/>
              <a:t>area other than for subsidy housing include:</a:t>
            </a:r>
          </a:p>
          <a:p>
            <a:pPr lvl="1"/>
            <a:r>
              <a:rPr lang="en-US" sz="1900" dirty="0" smtClean="0"/>
              <a:t>Housing for young </a:t>
            </a:r>
            <a:r>
              <a:rPr lang="en-US" sz="1900" dirty="0"/>
              <a:t>families </a:t>
            </a:r>
            <a:r>
              <a:rPr lang="en-US" sz="1900" dirty="0" smtClean="0"/>
              <a:t>(25 - 36 </a:t>
            </a:r>
            <a:r>
              <a:rPr lang="en-US" sz="1900" dirty="0"/>
              <a:t>years of age) </a:t>
            </a:r>
            <a:endParaRPr lang="en-US" sz="1900" dirty="0" smtClean="0"/>
          </a:p>
          <a:p>
            <a:pPr lvl="1"/>
            <a:r>
              <a:rPr lang="en-US" sz="1900" dirty="0"/>
              <a:t>T</a:t>
            </a:r>
            <a:r>
              <a:rPr lang="en-US" sz="1900" dirty="0" smtClean="0"/>
              <a:t>he </a:t>
            </a:r>
            <a:r>
              <a:rPr lang="en-US" sz="1900" dirty="0"/>
              <a:t>55 – 69 </a:t>
            </a:r>
            <a:r>
              <a:rPr lang="en-US" sz="1900" dirty="0" smtClean="0"/>
              <a:t>age </a:t>
            </a:r>
            <a:r>
              <a:rPr lang="en-US" sz="1900" dirty="0"/>
              <a:t>bracket. </a:t>
            </a:r>
            <a:endParaRPr lang="en-GB" sz="1900" dirty="0"/>
          </a:p>
          <a:p>
            <a:pPr marL="36576" indent="0">
              <a:buNone/>
            </a:pPr>
            <a:endParaRPr lang="en-GB" sz="1900" dirty="0"/>
          </a:p>
          <a:p>
            <a:pPr>
              <a:buFont typeface="Wingdings" pitchFamily="2" charset="2"/>
              <a:buChar char="§"/>
            </a:pPr>
            <a:r>
              <a:rPr lang="en-US" sz="1900" dirty="0"/>
              <a:t>Greater choice in housing types </a:t>
            </a:r>
            <a:r>
              <a:rPr lang="en-US" sz="1900" dirty="0" smtClean="0"/>
              <a:t>to </a:t>
            </a:r>
            <a:r>
              <a:rPr lang="en-US" sz="1900" dirty="0"/>
              <a:t>be provided in order to address </a:t>
            </a:r>
            <a:r>
              <a:rPr lang="en-US" sz="1900" dirty="0" smtClean="0"/>
              <a:t>changing needs. </a:t>
            </a:r>
            <a:endParaRPr lang="en-GB" sz="1900" dirty="0"/>
          </a:p>
          <a:p>
            <a:pPr marL="36576" indent="0">
              <a:buNone/>
            </a:pPr>
            <a:endParaRPr lang="en-ZA" sz="1900" dirty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PEOPLE</a:t>
            </a:r>
          </a:p>
          <a:p>
            <a:pPr algn="ctr"/>
            <a:r>
              <a:rPr lang="en-ZA" b="1" i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Continued</a:t>
            </a:r>
          </a:p>
          <a:p>
            <a:pPr algn="ctr"/>
            <a:endParaRPr lang="en-ZA" sz="3600" b="1" spc="50" dirty="0" smtClean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14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137323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ZA" sz="4800" b="1" spc="50" dirty="0" smtClean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OUR ECONOMY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ZA" sz="1800" b="1" spc="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 BROAD OVERVIEW –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 smtClean="0">
              <a:ln w="11430"/>
              <a:solidFill>
                <a:schemeClr val="accent1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>
              <a:ln w="11430"/>
              <a:solidFill>
                <a:schemeClr val="accent1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 smtClean="0">
              <a:ln w="11430"/>
              <a:solidFill>
                <a:schemeClr val="accent1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ZA" b="1" spc="50" dirty="0" smtClean="0">
                <a:ln w="11430"/>
                <a:solidFill>
                  <a:schemeClr val="accent1"/>
                </a:solidFill>
              </a:rPr>
              <a:t>pictures</a:t>
            </a:r>
            <a:endParaRPr lang="en-ZA" b="1" spc="50" dirty="0">
              <a:ln w="11430"/>
              <a:solidFill>
                <a:schemeClr val="accent1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ZA" sz="2000" b="1" dirty="0"/>
          </a:p>
        </p:txBody>
      </p:sp>
      <p:pic>
        <p:nvPicPr>
          <p:cNvPr id="4" name="Picture 3" descr="http://t1.gstatic.com/images?q=tbn:ANd9GcS7L8qfommO_3SOnuNfyj4XtT2wBEZrAJ3cl388DEAvpV0ICowJA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728912"/>
            <a:ext cx="2229594" cy="1852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388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53650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endParaRPr lang="en-ZA" sz="1800" b="1" dirty="0" smtClean="0"/>
          </a:p>
          <a:p>
            <a:pPr>
              <a:buFont typeface="Wingdings" pitchFamily="2" charset="2"/>
              <a:buChar char="§"/>
            </a:pPr>
            <a:r>
              <a:rPr lang="en-ZA" sz="1800" b="1" dirty="0" smtClean="0"/>
              <a:t>Global Economy</a:t>
            </a:r>
            <a:endParaRPr lang="en-GB" sz="1800" b="1" dirty="0" smtClean="0"/>
          </a:p>
          <a:p>
            <a:pPr lvl="1"/>
            <a:r>
              <a:rPr lang="en-GB" sz="1800" dirty="0" smtClean="0"/>
              <a:t>Recession in global economic growth.</a:t>
            </a:r>
          </a:p>
          <a:p>
            <a:pPr lvl="1"/>
            <a:r>
              <a:rPr lang="en-GB" sz="1800" dirty="0" smtClean="0"/>
              <a:t>Overall </a:t>
            </a:r>
            <a:r>
              <a:rPr lang="en-GB" sz="1800" dirty="0"/>
              <a:t>global growth for 2012 likely to be lower than </a:t>
            </a:r>
            <a:r>
              <a:rPr lang="en-GB" sz="1800" dirty="0" smtClean="0"/>
              <a:t>that recorded </a:t>
            </a:r>
            <a:r>
              <a:rPr lang="en-GB" sz="1800" dirty="0"/>
              <a:t>during 2011.</a:t>
            </a:r>
            <a:endParaRPr lang="en-US" sz="1800" dirty="0" smtClean="0"/>
          </a:p>
          <a:p>
            <a:pPr marL="36576" indent="0">
              <a:buNone/>
            </a:pPr>
            <a:endParaRPr lang="en-ZA" sz="1800" dirty="0" smtClean="0"/>
          </a:p>
          <a:p>
            <a:pPr>
              <a:buFont typeface="Wingdings" pitchFamily="2" charset="2"/>
              <a:buChar char="§"/>
            </a:pPr>
            <a:r>
              <a:rPr lang="en-GB" sz="1800" b="1" dirty="0" smtClean="0"/>
              <a:t>South </a:t>
            </a:r>
            <a:r>
              <a:rPr lang="en-GB" sz="1800" b="1" dirty="0"/>
              <a:t>African </a:t>
            </a:r>
            <a:r>
              <a:rPr lang="en-GB" sz="1800" b="1" dirty="0" smtClean="0"/>
              <a:t>Economy  </a:t>
            </a:r>
          </a:p>
          <a:p>
            <a:pPr lvl="1"/>
            <a:r>
              <a:rPr lang="en-GB" sz="1800" dirty="0"/>
              <a:t>L</a:t>
            </a:r>
            <a:r>
              <a:rPr lang="en-GB" sz="1800" dirty="0" smtClean="0"/>
              <a:t>ower growth in </a:t>
            </a:r>
            <a:r>
              <a:rPr lang="en-GB" sz="1800" dirty="0"/>
              <a:t>2012 than </a:t>
            </a:r>
            <a:r>
              <a:rPr lang="en-GB" sz="1800" dirty="0" smtClean="0"/>
              <a:t>in 2011 likely, </a:t>
            </a:r>
            <a:r>
              <a:rPr lang="en-GB" sz="1800" dirty="0"/>
              <a:t>mainly because </a:t>
            </a:r>
            <a:r>
              <a:rPr lang="en-GB" sz="1800" dirty="0" smtClean="0"/>
              <a:t>of slower </a:t>
            </a:r>
            <a:r>
              <a:rPr lang="en-GB" sz="1800" dirty="0"/>
              <a:t>growth in household consumption </a:t>
            </a:r>
            <a:r>
              <a:rPr lang="en-GB" sz="1800" dirty="0" smtClean="0"/>
              <a:t>spending.</a:t>
            </a:r>
          </a:p>
          <a:p>
            <a:pPr lvl="1"/>
            <a:r>
              <a:rPr lang="en-ZA" sz="1800" dirty="0" smtClean="0"/>
              <a:t>Growing unemployment.</a:t>
            </a:r>
          </a:p>
          <a:p>
            <a:pPr lvl="1"/>
            <a:r>
              <a:rPr lang="en-ZA" sz="1800" dirty="0" smtClean="0"/>
              <a:t>Expected increases in inflation and pressure on the currency in the short to medium term.</a:t>
            </a:r>
            <a:endParaRPr lang="en-GB" sz="1800" dirty="0" smtClean="0"/>
          </a:p>
          <a:p>
            <a:pPr marL="36576" indent="0">
              <a:buNone/>
            </a:pPr>
            <a:endParaRPr lang="en-ZA" sz="1800" b="1" dirty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ECONOMY</a:t>
            </a:r>
          </a:p>
          <a:p>
            <a:pPr algn="ctr"/>
            <a:endParaRPr lang="en-ZA" sz="36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6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53650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endParaRPr lang="en-ZA" sz="1800" b="1" dirty="0" smtClean="0"/>
          </a:p>
          <a:p>
            <a:pPr>
              <a:buFont typeface="Wingdings" pitchFamily="2" charset="2"/>
              <a:buChar char="§"/>
            </a:pPr>
            <a:r>
              <a:rPr lang="en-ZA" sz="1800" b="1" dirty="0" smtClean="0"/>
              <a:t>Western </a:t>
            </a:r>
            <a:r>
              <a:rPr lang="en-ZA" sz="1800" b="1" dirty="0"/>
              <a:t>Cape Economy</a:t>
            </a:r>
            <a:endParaRPr lang="en-GB" sz="1800" b="1" dirty="0"/>
          </a:p>
          <a:p>
            <a:pPr lvl="1"/>
            <a:r>
              <a:rPr lang="en-GB" sz="1800" dirty="0"/>
              <a:t>Western Cape economic outlook relatively more positive. </a:t>
            </a:r>
            <a:endParaRPr lang="en-GB" sz="1800" dirty="0" smtClean="0"/>
          </a:p>
          <a:p>
            <a:pPr lvl="1"/>
            <a:r>
              <a:rPr lang="en-GB" sz="1800" dirty="0" smtClean="0"/>
              <a:t>WC </a:t>
            </a:r>
            <a:r>
              <a:rPr lang="en-GB" sz="1800" dirty="0"/>
              <a:t>growth expected to remain </a:t>
            </a:r>
            <a:r>
              <a:rPr lang="en-GB" sz="1800" dirty="0" smtClean="0"/>
              <a:t>above the </a:t>
            </a:r>
            <a:r>
              <a:rPr lang="en-GB" sz="1800" dirty="0"/>
              <a:t>national growth for </a:t>
            </a:r>
            <a:r>
              <a:rPr lang="en-GB" sz="1800" dirty="0" smtClean="0"/>
              <a:t>the foreseeable future. </a:t>
            </a:r>
            <a:endParaRPr lang="en-GB" sz="1800" dirty="0"/>
          </a:p>
          <a:p>
            <a:pPr lvl="1"/>
            <a:r>
              <a:rPr lang="en-GB" sz="1800" dirty="0"/>
              <a:t>Overall, economic growth in </a:t>
            </a:r>
            <a:r>
              <a:rPr lang="en-GB" sz="1800" dirty="0" smtClean="0"/>
              <a:t>WC forecast </a:t>
            </a:r>
            <a:r>
              <a:rPr lang="en-GB" sz="1800" dirty="0"/>
              <a:t>to average </a:t>
            </a:r>
            <a:r>
              <a:rPr lang="en-GB" sz="1800" dirty="0" smtClean="0"/>
              <a:t>3.5 % between </a:t>
            </a:r>
            <a:r>
              <a:rPr lang="en-GB" sz="1800" dirty="0"/>
              <a:t>2012 and 2017. </a:t>
            </a:r>
          </a:p>
          <a:p>
            <a:pPr marL="36576" indent="0">
              <a:buNone/>
            </a:pPr>
            <a:endParaRPr lang="en-ZA" sz="1800" b="1" dirty="0"/>
          </a:p>
          <a:p>
            <a:pPr lvl="0">
              <a:buClr>
                <a:srgbClr val="D16349"/>
              </a:buClr>
              <a:buFont typeface="Wingdings" pitchFamily="2" charset="2"/>
              <a:buChar char="§"/>
            </a:pPr>
            <a:r>
              <a:rPr lang="en-US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</a:t>
            </a:r>
            <a:r>
              <a:rPr lang="en-ZA" sz="18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Overstrand </a:t>
            </a:r>
            <a:r>
              <a:rPr lang="en-ZA" sz="18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Municipal Area </a:t>
            </a:r>
            <a:r>
              <a:rPr lang="en-ZA" sz="18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E</a:t>
            </a:r>
            <a:r>
              <a:rPr lang="en-ZA" sz="18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conomy</a:t>
            </a:r>
          </a:p>
          <a:p>
            <a:pPr lvl="1"/>
            <a:r>
              <a:rPr lang="en-Z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P</a:t>
            </a:r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ositive growth in past 5 years.</a:t>
            </a:r>
          </a:p>
          <a:p>
            <a:pPr lvl="1"/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Can </a:t>
            </a:r>
            <a:r>
              <a:rPr lang="en-Z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be described </a:t>
            </a:r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as relatively </a:t>
            </a:r>
            <a:r>
              <a:rPr lang="en-Z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healthy, with its economic potential surpassing other municipalities in the region. </a:t>
            </a:r>
          </a:p>
          <a:p>
            <a:pPr lvl="1"/>
            <a:r>
              <a:rPr lang="en-Z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Reduced consumer spending on travel and </a:t>
            </a:r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tourism has </a:t>
            </a:r>
            <a:r>
              <a:rPr lang="en-Z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impacted negatively on </a:t>
            </a:r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the </a:t>
            </a:r>
            <a:r>
              <a:rPr lang="en-Z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local economy. </a:t>
            </a:r>
            <a:endParaRPr lang="en-ZA" sz="18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1"/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Economy poorly diversified – (Services, </a:t>
            </a:r>
            <a:r>
              <a:rPr lang="en-Z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c</a:t>
            </a:r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atering, construction).</a:t>
            </a:r>
            <a:endParaRPr lang="en-GB" sz="18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ZA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ECONOMY</a:t>
            </a:r>
          </a:p>
          <a:p>
            <a:pPr lvl="0" algn="ctr"/>
            <a:r>
              <a:rPr lang="en-ZA" b="1" i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Continued</a:t>
            </a:r>
          </a:p>
          <a:p>
            <a:pPr algn="ctr"/>
            <a:endParaRPr lang="en-ZA" sz="36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78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7467600" cy="4536504"/>
          </a:xfrm>
        </p:spPr>
        <p:txBody>
          <a:bodyPr>
            <a:normAutofit/>
          </a:bodyPr>
          <a:lstStyle/>
          <a:p>
            <a:pPr marL="448056" lvl="1" indent="0">
              <a:buNone/>
            </a:pPr>
            <a:endParaRPr lang="en-ZA" sz="1800" dirty="0" smtClean="0"/>
          </a:p>
          <a:p>
            <a:pPr marL="448056" lvl="1" indent="0" algn="ctr">
              <a:buNone/>
            </a:pPr>
            <a:r>
              <a:rPr lang="en-ZA" sz="1800" b="1" dirty="0" smtClean="0"/>
              <a:t>CHALLENGES</a:t>
            </a:r>
          </a:p>
          <a:p>
            <a:pPr marL="448056" lvl="1" indent="0" algn="ctr">
              <a:buNone/>
            </a:pPr>
            <a:endParaRPr lang="en-ZA" sz="1800" b="1" dirty="0"/>
          </a:p>
          <a:p>
            <a:pPr lvl="1"/>
            <a:r>
              <a:rPr lang="en-Z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Overstrand’s economy and ecology are inseparable – natural environment is biggest single economic asset</a:t>
            </a:r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.</a:t>
            </a:r>
          </a:p>
          <a:p>
            <a:pPr marL="448056" lvl="1" indent="0">
              <a:buNone/>
            </a:pPr>
            <a:endParaRPr lang="en-ZA" sz="18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1"/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Balance between development and conserving the natural environment needs to be clearly established.</a:t>
            </a:r>
            <a:endParaRPr lang="en-ZA" sz="18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48056" lvl="1" indent="0" algn="ctr">
              <a:buNone/>
            </a:pPr>
            <a:endParaRPr lang="en-ZA" sz="1800" b="1" dirty="0" smtClean="0"/>
          </a:p>
          <a:p>
            <a:pPr lvl="1"/>
            <a:r>
              <a:rPr lang="en-ZA" sz="1800" dirty="0" smtClean="0"/>
              <a:t>Geographically concentrated high poverty areas.</a:t>
            </a:r>
          </a:p>
          <a:p>
            <a:pPr marL="448056" lvl="1" indent="0">
              <a:buNone/>
            </a:pPr>
            <a:endParaRPr lang="en-ZA" sz="1800" dirty="0" smtClean="0"/>
          </a:p>
          <a:p>
            <a:pPr lvl="1"/>
            <a:r>
              <a:rPr lang="en-ZA" sz="1800" dirty="0" smtClean="0"/>
              <a:t>High unemployment amongst unskilled and semi-skilled (seasonal).</a:t>
            </a:r>
          </a:p>
          <a:p>
            <a:pPr marL="448056" lvl="1" indent="0">
              <a:buNone/>
            </a:pPr>
            <a:endParaRPr lang="en-ZA" sz="1800" dirty="0" smtClean="0"/>
          </a:p>
          <a:p>
            <a:pPr lvl="1"/>
            <a:r>
              <a:rPr lang="en-ZA" sz="1800" dirty="0" smtClean="0"/>
              <a:t>Need for a more “regional approach "to economic diversification.</a:t>
            </a:r>
            <a:endParaRPr lang="en-GB" sz="1800" dirty="0"/>
          </a:p>
          <a:p>
            <a:pPr>
              <a:buFont typeface="Wingdings" pitchFamily="2" charset="2"/>
              <a:buChar char="§"/>
            </a:pPr>
            <a:endParaRPr lang="en-ZA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ECONOMY</a:t>
            </a:r>
          </a:p>
          <a:p>
            <a:pPr lvl="0" algn="ctr"/>
            <a:r>
              <a:rPr lang="en-ZA" b="1" i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Continued</a:t>
            </a:r>
          </a:p>
          <a:p>
            <a:pPr algn="ctr"/>
            <a:endParaRPr lang="en-ZA" sz="36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29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137323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ZA" sz="4800" b="1" spc="50" dirty="0" smtClean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OUR NATURAL ENVIRONMENT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ZA" sz="1800" b="1" spc="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 BROAD OVERVIEW –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 smtClean="0">
              <a:ln w="11430"/>
              <a:solidFill>
                <a:schemeClr val="accent1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>
              <a:ln w="11430"/>
              <a:solidFill>
                <a:schemeClr val="accent1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 smtClean="0">
              <a:ln w="11430"/>
              <a:solidFill>
                <a:schemeClr val="accent1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ZA" sz="2000" b="1" dirty="0"/>
          </a:p>
        </p:txBody>
      </p:sp>
      <p:pic>
        <p:nvPicPr>
          <p:cNvPr id="5" name="rg_hi" descr="https://encrypted-tbn2.gstatic.com/images?q=tbn:ANd9GcSY44tKcwvVv-ZjbadE330uoGUBkbZbbchI0Xb41x7iNnSoU7EZGw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4" y="3408412"/>
            <a:ext cx="2581275" cy="1771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321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53650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endParaRPr lang="en-GB" sz="1800" dirty="0"/>
          </a:p>
          <a:p>
            <a:pPr>
              <a:buFont typeface="Wingdings" pitchFamily="2" charset="2"/>
              <a:buChar char="§"/>
            </a:pPr>
            <a:r>
              <a:rPr lang="en-ZA" sz="1800" dirty="0"/>
              <a:t>Overstrand Municipal area consists of </a:t>
            </a:r>
            <a:r>
              <a:rPr lang="en-ZA" sz="1800" dirty="0" smtClean="0"/>
              <a:t>a diverse </a:t>
            </a:r>
            <a:r>
              <a:rPr lang="en-ZA" sz="1800" dirty="0"/>
              <a:t>range </a:t>
            </a:r>
            <a:r>
              <a:rPr lang="en-ZA" sz="1800" dirty="0" smtClean="0"/>
              <a:t>of broad landscape types : </a:t>
            </a:r>
          </a:p>
          <a:p>
            <a:pPr lvl="1"/>
            <a:r>
              <a:rPr lang="en-ZA" sz="1800" dirty="0" smtClean="0"/>
              <a:t>Sandy </a:t>
            </a:r>
            <a:r>
              <a:rPr lang="en-ZA" sz="1800" dirty="0"/>
              <a:t>coastal </a:t>
            </a:r>
            <a:r>
              <a:rPr lang="en-ZA" sz="1800" dirty="0" smtClean="0"/>
              <a:t>plains; </a:t>
            </a:r>
          </a:p>
          <a:p>
            <a:pPr lvl="1"/>
            <a:r>
              <a:rPr lang="en-ZA" sz="1800" dirty="0" smtClean="0"/>
              <a:t>Sandstone </a:t>
            </a:r>
            <a:r>
              <a:rPr lang="en-ZA" sz="1800" dirty="0"/>
              <a:t>dominated mountain </a:t>
            </a:r>
            <a:r>
              <a:rPr lang="en-ZA" sz="1800" dirty="0" smtClean="0"/>
              <a:t>ranges; </a:t>
            </a:r>
          </a:p>
          <a:p>
            <a:pPr lvl="1"/>
            <a:r>
              <a:rPr lang="en-ZA" sz="1800" dirty="0"/>
              <a:t>O</a:t>
            </a:r>
            <a:r>
              <a:rPr lang="en-ZA" sz="1800" dirty="0" smtClean="0"/>
              <a:t>pen valleys;</a:t>
            </a:r>
          </a:p>
          <a:p>
            <a:pPr lvl="1"/>
            <a:r>
              <a:rPr lang="en-ZA" sz="1800" dirty="0"/>
              <a:t>D</a:t>
            </a:r>
            <a:r>
              <a:rPr lang="en-ZA" sz="1800" dirty="0" smtClean="0"/>
              <a:t>iversity </a:t>
            </a:r>
            <a:r>
              <a:rPr lang="en-ZA" sz="1800" dirty="0"/>
              <a:t>of freshwater and coastal </a:t>
            </a:r>
            <a:r>
              <a:rPr lang="en-ZA" sz="1800" dirty="0" smtClean="0"/>
              <a:t>habitats.</a:t>
            </a:r>
            <a:endParaRPr lang="en-ZA" sz="1800" dirty="0"/>
          </a:p>
          <a:p>
            <a:pPr marL="36576" indent="0">
              <a:buNone/>
            </a:pPr>
            <a:endParaRPr lang="en-ZA" sz="2100" dirty="0"/>
          </a:p>
          <a:p>
            <a:pPr>
              <a:buFont typeface="Wingdings" pitchFamily="2" charset="2"/>
              <a:buChar char="§"/>
            </a:pPr>
            <a:r>
              <a:rPr lang="en-ZA" sz="1800" dirty="0"/>
              <a:t>Outstanding coastal </a:t>
            </a:r>
            <a:r>
              <a:rPr lang="en-ZA" sz="1800" dirty="0" smtClean="0"/>
              <a:t>features:</a:t>
            </a:r>
            <a:endParaRPr lang="en-ZA" sz="1800" dirty="0"/>
          </a:p>
          <a:p>
            <a:pPr lvl="1"/>
            <a:r>
              <a:rPr lang="en-ZA" sz="1800" dirty="0" err="1" smtClean="0"/>
              <a:t>Hangklip</a:t>
            </a:r>
            <a:r>
              <a:rPr lang="en-ZA" sz="1800" dirty="0" smtClean="0"/>
              <a:t> </a:t>
            </a:r>
            <a:r>
              <a:rPr lang="en-ZA" sz="1800" dirty="0"/>
              <a:t>at Rooi </a:t>
            </a:r>
            <a:r>
              <a:rPr lang="en-ZA" sz="1800" dirty="0" smtClean="0"/>
              <a:t>Els; </a:t>
            </a:r>
            <a:endParaRPr lang="en-ZA" sz="1800" dirty="0"/>
          </a:p>
          <a:p>
            <a:pPr lvl="1"/>
            <a:r>
              <a:rPr lang="en-ZA" sz="1800" dirty="0"/>
              <a:t>M</a:t>
            </a:r>
            <a:r>
              <a:rPr lang="en-ZA" sz="1800" dirty="0" smtClean="0"/>
              <a:t>ountainous </a:t>
            </a:r>
            <a:r>
              <a:rPr lang="en-ZA" sz="1800" dirty="0"/>
              <a:t>Kogelberg Biosphere Reserve </a:t>
            </a:r>
            <a:r>
              <a:rPr lang="en-ZA" sz="1800" dirty="0" smtClean="0"/>
              <a:t>- recognised as the </a:t>
            </a:r>
            <a:r>
              <a:rPr lang="en-ZA" sz="1800" dirty="0"/>
              <a:t>heart of the Cape Floristic </a:t>
            </a:r>
            <a:r>
              <a:rPr lang="en-ZA" sz="1800" dirty="0" smtClean="0"/>
              <a:t>Kingdom.  </a:t>
            </a:r>
            <a:endParaRPr lang="en-ZA" sz="1800" dirty="0"/>
          </a:p>
          <a:p>
            <a:pPr marL="448056" lvl="1" indent="0">
              <a:buNone/>
            </a:pPr>
            <a:endParaRPr lang="en-ZA" sz="2100" dirty="0"/>
          </a:p>
          <a:p>
            <a:pPr lvl="1"/>
            <a:endParaRPr lang="en-ZA" sz="1600" dirty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NATURAL ENVIRONMENT</a:t>
            </a:r>
          </a:p>
          <a:p>
            <a:pPr algn="ctr"/>
            <a:endParaRPr lang="en-ZA" sz="36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86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7467600" cy="4680520"/>
          </a:xfrm>
        </p:spPr>
        <p:txBody>
          <a:bodyPr>
            <a:normAutofit/>
          </a:bodyPr>
          <a:lstStyle/>
          <a:p>
            <a:pPr marL="448056" lvl="1" indent="0">
              <a:buNone/>
            </a:pPr>
            <a:endParaRPr lang="en-ZA" sz="2100" dirty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Diverse </a:t>
            </a:r>
            <a:r>
              <a:rPr lang="en-ZA" sz="1800" dirty="0"/>
              <a:t>natural vegetative cover, exceeding 65% of the total Overstrand land surface </a:t>
            </a:r>
            <a:r>
              <a:rPr lang="en-ZA" sz="1800" dirty="0" smtClean="0"/>
              <a:t>area.</a:t>
            </a:r>
          </a:p>
          <a:p>
            <a:pPr marL="36576" indent="0">
              <a:buNone/>
            </a:pPr>
            <a:endParaRPr lang="en-ZA" sz="1800" dirty="0" smtClean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 Seven large productive estuaries.</a:t>
            </a:r>
          </a:p>
          <a:p>
            <a:pPr marL="36576" indent="0">
              <a:buNone/>
            </a:pPr>
            <a:endParaRPr lang="en-ZA" sz="1800" dirty="0" smtClean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Large network of river corridors /wetlands.</a:t>
            </a:r>
            <a:endParaRPr lang="en-ZA" sz="1800" b="1" dirty="0" smtClean="0"/>
          </a:p>
          <a:p>
            <a:pPr marL="36576" indent="0">
              <a:buNone/>
            </a:pPr>
            <a:endParaRPr lang="en-ZA" sz="1800" dirty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Infestation of invasive alien plant species.</a:t>
            </a:r>
          </a:p>
          <a:p>
            <a:pPr marL="36576" indent="0">
              <a:buNone/>
            </a:pPr>
            <a:endParaRPr lang="en-ZA" sz="1800" dirty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Quality and quantity of fresh water inflows into estuaries.</a:t>
            </a:r>
          </a:p>
          <a:p>
            <a:pPr marL="36576" indent="0">
              <a:buNone/>
            </a:pPr>
            <a:endParaRPr lang="en-ZA" sz="1800" dirty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Impacts of climate change – reduced rainfall.</a:t>
            </a:r>
            <a:endParaRPr lang="en-ZA" sz="1800" dirty="0"/>
          </a:p>
          <a:p>
            <a:pPr marL="448056" lvl="1" indent="0">
              <a:buNone/>
            </a:pPr>
            <a:endParaRPr lang="en-ZA" sz="1600" dirty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NATURAL ENVIRONMENT</a:t>
            </a:r>
          </a:p>
          <a:p>
            <a:pPr lvl="0" algn="ctr"/>
            <a:r>
              <a:rPr lang="en-ZA" b="1" i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Continued</a:t>
            </a:r>
          </a:p>
          <a:p>
            <a:pPr algn="ctr"/>
            <a:endParaRPr lang="en-ZA" sz="36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87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67544" y="33265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NATURAL ENVIRONMENT</a:t>
            </a:r>
          </a:p>
          <a:p>
            <a:pPr algn="ctr"/>
            <a:endParaRPr lang="en-ZA" sz="36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  <p:pic>
        <p:nvPicPr>
          <p:cNvPr id="1026" name="Picture 2" descr="J:\Drawings-after-15.O5.01\TOWNS\OVERSTRAND\OVERSTRAND INTEGRATED DEVELOPMENT FRAMEWORK\Plans\Text\Plan 5 - Critical Biodiversity Areas Map Of The Overstrand Municipal Area (text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6422786" cy="453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15616" y="1532985"/>
            <a:ext cx="64087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1600" b="1" dirty="0" smtClean="0">
                <a:solidFill>
                  <a:schemeClr val="bg1"/>
                </a:solidFill>
                <a:latin typeface="Humanst531 BT" pitchFamily="34" charset="0"/>
              </a:rPr>
              <a:t>Overstrand </a:t>
            </a:r>
            <a:r>
              <a:rPr lang="en-ZA" sz="1600" b="1" dirty="0">
                <a:solidFill>
                  <a:schemeClr val="bg1"/>
                </a:solidFill>
                <a:latin typeface="Humanst531 BT" pitchFamily="34" charset="0"/>
              </a:rPr>
              <a:t>Critical Biodiversity and Ecological Support </a:t>
            </a:r>
            <a:r>
              <a:rPr lang="en-ZA" sz="1600" b="1" dirty="0" smtClean="0">
                <a:solidFill>
                  <a:schemeClr val="bg1"/>
                </a:solidFill>
                <a:latin typeface="Humanst531 BT" pitchFamily="34" charset="0"/>
              </a:rPr>
              <a:t>Areas</a:t>
            </a:r>
            <a:endParaRPr lang="en-ZA" sz="1600" b="1" dirty="0">
              <a:solidFill>
                <a:schemeClr val="bg1"/>
              </a:solidFill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78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137323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ZA" sz="4800" b="1" spc="50" dirty="0" smtClean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OUR RURAL AND URBAN ENVIRONMENTS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ZA" sz="1800" b="1" spc="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 BROAD OVERVIEW –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 smtClean="0">
              <a:ln w="11430"/>
              <a:solidFill>
                <a:schemeClr val="accent1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>
              <a:ln w="11430"/>
              <a:solidFill>
                <a:schemeClr val="accent1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 smtClean="0">
              <a:ln w="11430"/>
              <a:solidFill>
                <a:schemeClr val="accent1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ZA" sz="2000" b="1" dirty="0"/>
          </a:p>
        </p:txBody>
      </p:sp>
      <p:pic>
        <p:nvPicPr>
          <p:cNvPr id="4" name="Picture 3" descr="http://t2.gstatic.com/images?q=tbn:ANd9GcRiVNtBQYc-K8QdmZ8re8CLjYGf3Iept--TNRKrbQJi2f-_FbnqRA">
            <a:hlinkClick r:id="rId2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835" y="3637011"/>
            <a:ext cx="2400300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63701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718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7704856" cy="4569371"/>
          </a:xfrm>
        </p:spPr>
        <p:txBody>
          <a:bodyPr>
            <a:normAutofit/>
          </a:bodyPr>
          <a:lstStyle/>
          <a:p>
            <a:pPr marL="379476" indent="-342900">
              <a:buFont typeface="+mj-lt"/>
              <a:buAutoNum type="arabicPeriod"/>
            </a:pPr>
            <a:r>
              <a:rPr lang="en-ZA" sz="2000" dirty="0" smtClean="0">
                <a:solidFill>
                  <a:schemeClr val="bg1"/>
                </a:solidFill>
              </a:rPr>
              <a:t>Purpose of the Presentation &amp; Workshop</a:t>
            </a:r>
          </a:p>
          <a:p>
            <a:pPr marL="379476" indent="-342900">
              <a:buFont typeface="+mj-lt"/>
              <a:buAutoNum type="arabicPeriod"/>
            </a:pPr>
            <a:r>
              <a:rPr lang="en-ZA" sz="2000" dirty="0" smtClean="0">
                <a:solidFill>
                  <a:schemeClr val="bg1"/>
                </a:solidFill>
              </a:rPr>
              <a:t>Why do we Need the Integrated Development Framework (IDF)</a:t>
            </a:r>
          </a:p>
          <a:p>
            <a:pPr marL="379476" indent="-342900">
              <a:buFont typeface="+mj-lt"/>
              <a:buAutoNum type="arabicPeriod"/>
            </a:pPr>
            <a:r>
              <a:rPr lang="en-ZA" sz="2000" dirty="0" smtClean="0">
                <a:solidFill>
                  <a:schemeClr val="bg1"/>
                </a:solidFill>
              </a:rPr>
              <a:t>IDF Specific </a:t>
            </a:r>
            <a:r>
              <a:rPr lang="en-ZA" sz="2000" dirty="0">
                <a:solidFill>
                  <a:schemeClr val="bg1"/>
                </a:solidFill>
              </a:rPr>
              <a:t>O</a:t>
            </a:r>
            <a:r>
              <a:rPr lang="en-ZA" sz="2000" dirty="0" smtClean="0">
                <a:solidFill>
                  <a:schemeClr val="bg1"/>
                </a:solidFill>
              </a:rPr>
              <a:t>bjectives</a:t>
            </a:r>
          </a:p>
          <a:p>
            <a:pPr marL="379476" indent="-342900">
              <a:buFont typeface="+mj-lt"/>
              <a:buAutoNum type="arabicPeriod"/>
            </a:pPr>
            <a:r>
              <a:rPr lang="en-ZA" sz="2000" dirty="0" smtClean="0">
                <a:solidFill>
                  <a:schemeClr val="bg1"/>
                </a:solidFill>
              </a:rPr>
              <a:t>IDF Development Methodology</a:t>
            </a:r>
          </a:p>
          <a:p>
            <a:pPr marL="379476" indent="-342900">
              <a:buFont typeface="+mj-lt"/>
              <a:buAutoNum type="arabicPeriod"/>
            </a:pPr>
            <a:r>
              <a:rPr lang="en-ZA" sz="2000" dirty="0" smtClean="0">
                <a:solidFill>
                  <a:schemeClr val="bg1"/>
                </a:solidFill>
              </a:rPr>
              <a:t>IDF Policy Framework</a:t>
            </a:r>
          </a:p>
          <a:p>
            <a:pPr marL="379476" indent="-342900">
              <a:buFont typeface="+mj-lt"/>
              <a:buAutoNum type="arabicPeriod"/>
            </a:pPr>
            <a:r>
              <a:rPr lang="en-ZA" sz="2000" dirty="0" smtClean="0">
                <a:solidFill>
                  <a:schemeClr val="bg1"/>
                </a:solidFill>
              </a:rPr>
              <a:t>IDF in the Spatial Planning Context</a:t>
            </a:r>
          </a:p>
          <a:p>
            <a:pPr marL="379476" indent="-342900">
              <a:buFont typeface="+mj-lt"/>
              <a:buAutoNum type="arabicPeriod"/>
            </a:pPr>
            <a:r>
              <a:rPr lang="en-ZA" sz="2000" dirty="0" smtClean="0">
                <a:solidFill>
                  <a:schemeClr val="bg1"/>
                </a:solidFill>
              </a:rPr>
              <a:t>IDF Public Participation Process</a:t>
            </a:r>
          </a:p>
          <a:p>
            <a:pPr marL="379476" indent="-342900">
              <a:buFont typeface="+mj-lt"/>
              <a:buAutoNum type="arabicPeriod"/>
            </a:pPr>
            <a:r>
              <a:rPr lang="en-ZA" sz="2000" dirty="0" smtClean="0">
                <a:solidFill>
                  <a:schemeClr val="bg1"/>
                </a:solidFill>
              </a:rPr>
              <a:t>Our Overstrand – Situational Analysis</a:t>
            </a:r>
          </a:p>
          <a:p>
            <a:pPr>
              <a:buFont typeface="+mj-lt"/>
              <a:buAutoNum type="arabicPeriod"/>
            </a:pPr>
            <a:r>
              <a:rPr lang="en-ZA" sz="2000" dirty="0" smtClean="0">
                <a:solidFill>
                  <a:schemeClr val="bg1"/>
                </a:solidFill>
              </a:rPr>
              <a:t>Key Challenges Facing the Overstrand and its Impacts</a:t>
            </a:r>
          </a:p>
          <a:p>
            <a:pPr>
              <a:buFont typeface="+mj-lt"/>
              <a:buAutoNum type="arabicPeriod"/>
            </a:pPr>
            <a:r>
              <a:rPr lang="en-ZA" sz="2000" dirty="0" smtClean="0">
                <a:solidFill>
                  <a:schemeClr val="bg1"/>
                </a:solidFill>
              </a:rPr>
              <a:t>Workshop Session</a:t>
            </a:r>
          </a:p>
          <a:p>
            <a:pPr marL="36576" indent="0">
              <a:buNone/>
            </a:pPr>
            <a:endParaRPr lang="en-ZA" sz="1800" b="1" dirty="0" smtClean="0"/>
          </a:p>
          <a:p>
            <a:pPr marL="379476" indent="-342900">
              <a:buFont typeface="+mj-lt"/>
              <a:buAutoNum type="arabicPeriod"/>
            </a:pPr>
            <a:endParaRPr lang="en-ZA" sz="1800" b="1" dirty="0" smtClean="0"/>
          </a:p>
          <a:p>
            <a:pPr marL="379476" indent="-342900">
              <a:buFont typeface="+mj-lt"/>
              <a:buAutoNum type="arabicPeriod"/>
            </a:pPr>
            <a:endParaRPr lang="en-ZA" sz="1800" b="1" dirty="0" smtClean="0"/>
          </a:p>
          <a:p>
            <a:pPr marL="379476" indent="-342900">
              <a:buFont typeface="+mj-lt"/>
              <a:buAutoNum type="arabicPeriod"/>
            </a:pPr>
            <a:endParaRPr lang="en-ZA" sz="1800" b="1" dirty="0" smtClean="0"/>
          </a:p>
          <a:p>
            <a:pPr marL="379476" indent="-342900">
              <a:buFont typeface="+mj-lt"/>
              <a:buAutoNum type="arabicPeriod"/>
            </a:pPr>
            <a:endParaRPr lang="en-ZA" sz="1800" b="1" dirty="0" smtClean="0"/>
          </a:p>
          <a:p>
            <a:pPr marL="379476" indent="-342900">
              <a:buFont typeface="+mj-lt"/>
              <a:buAutoNum type="arabicPeriod"/>
            </a:pPr>
            <a:endParaRPr lang="en-ZA" sz="1800" b="1" dirty="0" smtClean="0"/>
          </a:p>
          <a:p>
            <a:pPr marL="379476" indent="-342900">
              <a:buFont typeface="+mj-lt"/>
              <a:buAutoNum type="arabicPeriod"/>
            </a:pPr>
            <a:endParaRPr lang="en-ZA" sz="1800" b="1" dirty="0" smtClean="0"/>
          </a:p>
          <a:p>
            <a:pPr marL="379476" indent="-342900">
              <a:buFont typeface="+mj-lt"/>
              <a:buAutoNum type="arabicPeriod"/>
            </a:pPr>
            <a:endParaRPr lang="en-ZA" sz="1800" b="1" dirty="0" smtClean="0"/>
          </a:p>
          <a:p>
            <a:pPr>
              <a:buFont typeface="Wingdings" pitchFamily="2" charset="2"/>
              <a:buChar char="§"/>
            </a:pPr>
            <a:endParaRPr lang="en-ZA" sz="1800" b="1" dirty="0" smtClean="0"/>
          </a:p>
          <a:p>
            <a:pPr marL="36576" indent="0">
              <a:buNone/>
            </a:pPr>
            <a:endParaRPr lang="en-ZA" b="1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67544" y="548680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65308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53650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ZA" sz="1600" b="1" dirty="0" smtClean="0"/>
              <a:t>          Overstrand Land </a:t>
            </a:r>
            <a:r>
              <a:rPr lang="en-ZA" sz="1600" b="1" dirty="0"/>
              <a:t>U</a:t>
            </a:r>
            <a:r>
              <a:rPr lang="en-ZA" sz="1600" b="1" dirty="0" smtClean="0"/>
              <a:t>ses on </a:t>
            </a:r>
            <a:r>
              <a:rPr lang="en-ZA" sz="1600" b="1" dirty="0"/>
              <a:t>M</a:t>
            </a:r>
            <a:r>
              <a:rPr lang="en-ZA" sz="1600" b="1" dirty="0" smtClean="0"/>
              <a:t>unicipal </a:t>
            </a:r>
            <a:r>
              <a:rPr lang="en-ZA" sz="1600" b="1" dirty="0"/>
              <a:t>S</a:t>
            </a:r>
            <a:r>
              <a:rPr lang="en-ZA" sz="1600" b="1" dirty="0" smtClean="0"/>
              <a:t>cale</a:t>
            </a:r>
            <a:endParaRPr lang="en-ZA" sz="1600" b="1" dirty="0"/>
          </a:p>
          <a:p>
            <a:pPr marL="36576" indent="0">
              <a:buNone/>
            </a:pPr>
            <a:endParaRPr lang="en-ZA" sz="1900" dirty="0" smtClean="0"/>
          </a:p>
          <a:p>
            <a:pPr marL="36576" indent="0">
              <a:buNone/>
            </a:pPr>
            <a:endParaRPr lang="en-ZA" sz="1900" dirty="0"/>
          </a:p>
          <a:p>
            <a:pPr marL="36576" indent="0">
              <a:buNone/>
            </a:pPr>
            <a:endParaRPr lang="en-ZA" sz="1900" dirty="0" smtClean="0"/>
          </a:p>
          <a:p>
            <a:pPr>
              <a:buFont typeface="Wingdings" pitchFamily="2" charset="2"/>
              <a:buChar char="§"/>
            </a:pPr>
            <a:endParaRPr lang="en-ZA" sz="1900" dirty="0"/>
          </a:p>
          <a:p>
            <a:pPr>
              <a:buFont typeface="Wingdings" pitchFamily="2" charset="2"/>
              <a:buChar char="§"/>
            </a:pPr>
            <a:endParaRPr lang="en-ZA" sz="1900" dirty="0" smtClean="0"/>
          </a:p>
          <a:p>
            <a:pPr marL="36576" indent="0">
              <a:buNone/>
            </a:pPr>
            <a:endParaRPr lang="en-ZA" sz="1900" dirty="0"/>
          </a:p>
        </p:txBody>
      </p:sp>
      <p:sp>
        <p:nvSpPr>
          <p:cNvPr id="8" name="Rectangle 7"/>
          <p:cNvSpPr/>
          <p:nvPr/>
        </p:nvSpPr>
        <p:spPr>
          <a:xfrm>
            <a:off x="467544" y="260648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RURAL AND URBAN ENVIRONMENTS</a:t>
            </a:r>
          </a:p>
          <a:p>
            <a:pPr algn="ctr"/>
            <a:endParaRPr lang="en-ZA" sz="36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  <p:pic>
        <p:nvPicPr>
          <p:cNvPr id="6" name="Picture 5" descr="J:\Drawings-after-15.O5.01\TOWNS\OVERSTRAND\OVERSTRAND INTEGRATED DEVELOPMENT FRAMEWORK\Plans\Text\Plan 8 - Rural Land Use (text)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307574" cy="4438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57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536504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en-ZA" sz="2200" b="1" dirty="0" smtClean="0"/>
              <a:t>SPATIAL SETTLEMENT PATTERN</a:t>
            </a:r>
            <a:r>
              <a:rPr lang="en-ZA" sz="2200" b="1" dirty="0"/>
              <a:t> </a:t>
            </a:r>
            <a:endParaRPr lang="en-GB" sz="2200" dirty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Settlements </a:t>
            </a:r>
            <a:r>
              <a:rPr lang="en-ZA" sz="1800" dirty="0"/>
              <a:t>in the Overstrand Municipal area </a:t>
            </a:r>
            <a:r>
              <a:rPr lang="en-ZA" sz="1800" dirty="0" smtClean="0"/>
              <a:t>organised </a:t>
            </a:r>
            <a:r>
              <a:rPr lang="en-ZA" sz="1800" dirty="0"/>
              <a:t>in two main </a:t>
            </a:r>
            <a:r>
              <a:rPr lang="en-ZA" sz="1800" dirty="0" smtClean="0"/>
              <a:t>categories - urban </a:t>
            </a:r>
            <a:r>
              <a:rPr lang="en-ZA" sz="1800" dirty="0"/>
              <a:t>nodes and rural settlements. </a:t>
            </a:r>
            <a:endParaRPr lang="en-ZA" sz="1800" dirty="0" smtClean="0"/>
          </a:p>
          <a:p>
            <a:pPr marL="36576" indent="0">
              <a:buNone/>
            </a:pPr>
            <a:endParaRPr lang="en-GB" sz="1800" dirty="0"/>
          </a:p>
          <a:p>
            <a:pPr>
              <a:buFont typeface="Wingdings" pitchFamily="2" charset="2"/>
              <a:buChar char="§"/>
            </a:pPr>
            <a:r>
              <a:rPr lang="en-ZA" sz="1800" dirty="0"/>
              <a:t>U</a:t>
            </a:r>
            <a:r>
              <a:rPr lang="en-ZA" sz="1800" dirty="0" smtClean="0"/>
              <a:t>rban </a:t>
            </a:r>
            <a:r>
              <a:rPr lang="en-ZA" sz="1800" dirty="0"/>
              <a:t>nodes </a:t>
            </a:r>
            <a:r>
              <a:rPr lang="en-ZA" sz="1800" dirty="0" smtClean="0"/>
              <a:t>mainly </a:t>
            </a:r>
            <a:r>
              <a:rPr lang="en-ZA" sz="1800" dirty="0"/>
              <a:t>located in a linear development pattern along the </a:t>
            </a:r>
            <a:r>
              <a:rPr lang="en-ZA" sz="1800" dirty="0" smtClean="0"/>
              <a:t>coastal plain.</a:t>
            </a:r>
          </a:p>
          <a:p>
            <a:pPr marL="36576" indent="0">
              <a:buNone/>
            </a:pPr>
            <a:endParaRPr lang="en-ZA" sz="1800" dirty="0" smtClean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Low </a:t>
            </a:r>
            <a:r>
              <a:rPr lang="en-ZA" sz="1800" dirty="0"/>
              <a:t>intensity agricultural settlement nodes </a:t>
            </a:r>
            <a:r>
              <a:rPr lang="en-ZA" sz="1800" dirty="0" smtClean="0"/>
              <a:t>located further </a:t>
            </a:r>
            <a:r>
              <a:rPr lang="en-ZA" sz="1800" dirty="0"/>
              <a:t>inland. </a:t>
            </a:r>
          </a:p>
          <a:p>
            <a:pPr marL="36576" indent="0">
              <a:buNone/>
            </a:pPr>
            <a:endParaRPr lang="en-GB" sz="1800" dirty="0"/>
          </a:p>
          <a:p>
            <a:pPr>
              <a:buFont typeface="Wingdings" pitchFamily="2" charset="2"/>
              <a:buChar char="§"/>
            </a:pPr>
            <a:r>
              <a:rPr lang="en-ZA" sz="1800" dirty="0"/>
              <a:t>The distribution pattern of urban nodes and settlements within the municipal area is the result of factors </a:t>
            </a:r>
            <a:r>
              <a:rPr lang="en-ZA" sz="1800" dirty="0" smtClean="0"/>
              <a:t>such as:</a:t>
            </a:r>
          </a:p>
          <a:p>
            <a:pPr lvl="1"/>
            <a:r>
              <a:rPr lang="en-ZA" sz="1800" dirty="0" smtClean="0"/>
              <a:t>Alignment </a:t>
            </a:r>
            <a:r>
              <a:rPr lang="en-ZA" sz="1800" dirty="0"/>
              <a:t>of transport </a:t>
            </a:r>
            <a:r>
              <a:rPr lang="en-ZA" sz="1800" dirty="0" smtClean="0"/>
              <a:t>routes;</a:t>
            </a:r>
          </a:p>
          <a:p>
            <a:pPr lvl="1"/>
            <a:r>
              <a:rPr lang="en-ZA" sz="1800" dirty="0" smtClean="0"/>
              <a:t>Nature </a:t>
            </a:r>
            <a:r>
              <a:rPr lang="en-ZA" sz="1800" dirty="0"/>
              <a:t>of the economic </a:t>
            </a:r>
            <a:r>
              <a:rPr lang="en-ZA" sz="1800" dirty="0" smtClean="0"/>
              <a:t>base;</a:t>
            </a:r>
          </a:p>
          <a:p>
            <a:pPr lvl="1"/>
            <a:r>
              <a:rPr lang="en-ZA" sz="1800" dirty="0" smtClean="0"/>
              <a:t>Population distribution;</a:t>
            </a:r>
          </a:p>
          <a:p>
            <a:pPr lvl="1"/>
            <a:r>
              <a:rPr lang="en-ZA" sz="1800" dirty="0" smtClean="0"/>
              <a:t>Historic </a:t>
            </a:r>
            <a:r>
              <a:rPr lang="en-ZA" sz="1800" dirty="0"/>
              <a:t>motivation and political decision </a:t>
            </a:r>
            <a:r>
              <a:rPr lang="en-ZA" sz="1800" dirty="0" smtClean="0"/>
              <a:t>making.</a:t>
            </a:r>
            <a:endParaRPr lang="en-GB" sz="1800" dirty="0"/>
          </a:p>
          <a:p>
            <a:pPr marL="36576" indent="0" algn="ctr">
              <a:buNone/>
            </a:pPr>
            <a:endParaRPr lang="en-GB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RURAL AND URBAN ENVIRONMENTS</a:t>
            </a:r>
          </a:p>
          <a:p>
            <a:pPr algn="ctr"/>
            <a:endParaRPr lang="en-ZA" sz="36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15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:\Drawings-after-15.O5.01\TOWNS\OVERSTRAND\OVERSTRAND INTEGRATED DEVELOPMENT FRAMEWORK\Plans\Text\Plan 10 - Overstrand Settlement Pattern, Nodal Hierarchy and Transport Linkages (text)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316" y="1916833"/>
            <a:ext cx="6076453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364332" y="188640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RURAL AND URBAN ENVIRONMENTS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536504"/>
          </a:xfrm>
        </p:spPr>
        <p:txBody>
          <a:bodyPr>
            <a:normAutofit/>
          </a:bodyPr>
          <a:lstStyle/>
          <a:p>
            <a:pPr marL="36576" lvl="0" indent="0">
              <a:buClr>
                <a:srgbClr val="D16349"/>
              </a:buClr>
              <a:buNone/>
            </a:pPr>
            <a:r>
              <a:rPr lang="en-ZA" sz="16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          Overstrand </a:t>
            </a:r>
            <a:r>
              <a:rPr lang="en-ZA" sz="16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Spatial Settlement </a:t>
            </a:r>
            <a:r>
              <a:rPr lang="en-ZA" sz="16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Pattern – Urban and Rural Settlements</a:t>
            </a:r>
            <a:endParaRPr lang="en-ZA" sz="16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36576" indent="0" algn="ctr">
              <a:buNone/>
            </a:pPr>
            <a:endParaRPr lang="en-ZA" sz="1600" b="1" dirty="0" smtClean="0"/>
          </a:p>
          <a:p>
            <a:pPr marL="36576" indent="0" algn="ctr">
              <a:buNone/>
            </a:pPr>
            <a:endParaRPr lang="en-ZA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93186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53650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ZA" sz="2200" b="1" dirty="0" smtClean="0"/>
              <a:t>CHALLENGES</a:t>
            </a:r>
            <a:endParaRPr lang="en-GB" sz="2200" dirty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Spatial and economic inequalities – high poverty areas. </a:t>
            </a:r>
          </a:p>
          <a:p>
            <a:pPr marL="36576" indent="0">
              <a:buNone/>
            </a:pPr>
            <a:endParaRPr lang="en-ZA" sz="1800" dirty="0" smtClean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Decrease in efficiency of urban functions.</a:t>
            </a:r>
          </a:p>
          <a:p>
            <a:pPr marL="36576" indent="0">
              <a:buNone/>
            </a:pPr>
            <a:endParaRPr lang="en-ZA" sz="1800" dirty="0" smtClean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Urban sprawl – Densification.</a:t>
            </a:r>
          </a:p>
          <a:p>
            <a:pPr marL="36576" indent="0">
              <a:buNone/>
            </a:pPr>
            <a:endParaRPr lang="en-ZA" sz="1800" dirty="0" smtClean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Regional </a:t>
            </a:r>
            <a:r>
              <a:rPr lang="en-ZA" sz="1800" dirty="0"/>
              <a:t>S</a:t>
            </a:r>
            <a:r>
              <a:rPr lang="en-ZA" sz="1800" dirty="0" smtClean="0"/>
              <a:t>pace Economy.</a:t>
            </a:r>
          </a:p>
          <a:p>
            <a:pPr marL="36576" indent="0">
              <a:buNone/>
            </a:pPr>
            <a:endParaRPr lang="en-GB" sz="1800" dirty="0"/>
          </a:p>
          <a:p>
            <a:pPr marL="36576" indent="0" algn="ctr">
              <a:buNone/>
            </a:pPr>
            <a:endParaRPr lang="en-GB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RURAL AND URBAN ENVIRONMENTS</a:t>
            </a:r>
          </a:p>
          <a:p>
            <a:pPr algn="ctr"/>
            <a:endParaRPr lang="en-ZA" sz="36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91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137323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ZA" sz="4800" b="1" spc="50" dirty="0" smtClean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OUR INFRASTRUCTURE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ZA" sz="1800" b="1" spc="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 BROAD OVERVIEW –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 smtClean="0">
              <a:ln w="11430"/>
              <a:solidFill>
                <a:schemeClr val="accent1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>
              <a:ln w="11430"/>
              <a:solidFill>
                <a:schemeClr val="accent1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n-ZA" b="1" spc="50" dirty="0" smtClean="0">
              <a:ln w="11430"/>
              <a:solidFill>
                <a:schemeClr val="accent1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ZA" sz="2000" b="1" dirty="0"/>
          </a:p>
        </p:txBody>
      </p:sp>
      <p:pic>
        <p:nvPicPr>
          <p:cNvPr id="5" name="rg_hi" descr="http://t2.gstatic.com/images?q=tbn:ANd9GcQRgeQqe08qz0gndfZjKlVPkE7wQmZGnzc6nWrvfqavz_T6iMF5O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754386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810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160" y="1484784"/>
            <a:ext cx="7467600" cy="5184576"/>
          </a:xfrm>
        </p:spPr>
        <p:txBody>
          <a:bodyPr>
            <a:normAutofit/>
          </a:bodyPr>
          <a:lstStyle/>
          <a:p>
            <a:pPr>
              <a:buClr>
                <a:srgbClr val="D16349"/>
              </a:buClr>
              <a:buFont typeface="Wingdings" pitchFamily="2" charset="2"/>
              <a:buChar char="§"/>
            </a:pPr>
            <a:endParaRPr lang="en-GB" sz="1800" dirty="0" smtClean="0"/>
          </a:p>
          <a:p>
            <a:pPr>
              <a:buClr>
                <a:srgbClr val="D16349"/>
              </a:buClr>
              <a:buFont typeface="Wingdings" pitchFamily="2" charset="2"/>
              <a:buChar char="§"/>
            </a:pPr>
            <a:r>
              <a:rPr lang="en-GB" sz="1900" dirty="0" smtClean="0"/>
              <a:t>Service </a:t>
            </a:r>
            <a:r>
              <a:rPr lang="en-GB" sz="1900" dirty="0"/>
              <a:t>infrastructure </a:t>
            </a:r>
            <a:r>
              <a:rPr lang="en-GB" sz="1900" dirty="0" smtClean="0"/>
              <a:t>in this context entails:</a:t>
            </a:r>
          </a:p>
          <a:p>
            <a:pPr lvl="1"/>
            <a:r>
              <a:rPr lang="en-GB" sz="1800" dirty="0"/>
              <a:t>P</a:t>
            </a:r>
            <a:r>
              <a:rPr lang="en-GB" sz="1800" dirty="0" smtClean="0"/>
              <a:t>rovision </a:t>
            </a:r>
            <a:r>
              <a:rPr lang="en-GB" sz="1800" dirty="0"/>
              <a:t>of potable </a:t>
            </a:r>
            <a:r>
              <a:rPr lang="en-GB" sz="1800" dirty="0" smtClean="0"/>
              <a:t>water;</a:t>
            </a:r>
          </a:p>
          <a:p>
            <a:pPr marL="448056" lvl="1" indent="0">
              <a:buNone/>
            </a:pPr>
            <a:endParaRPr lang="en-GB" sz="1800" dirty="0" smtClean="0"/>
          </a:p>
          <a:p>
            <a:pPr lvl="1"/>
            <a:r>
              <a:rPr lang="en-GB" sz="1800" dirty="0"/>
              <a:t>T</a:t>
            </a:r>
            <a:r>
              <a:rPr lang="en-GB" sz="1800" dirty="0" smtClean="0"/>
              <a:t>reatment </a:t>
            </a:r>
            <a:r>
              <a:rPr lang="en-GB" sz="1800" dirty="0"/>
              <a:t>of waste </a:t>
            </a:r>
            <a:r>
              <a:rPr lang="en-GB" sz="1800" dirty="0" smtClean="0"/>
              <a:t>water; </a:t>
            </a:r>
          </a:p>
          <a:p>
            <a:pPr marL="448056" lvl="1" indent="0">
              <a:buNone/>
            </a:pPr>
            <a:endParaRPr lang="en-GB" sz="1800" dirty="0" smtClean="0"/>
          </a:p>
          <a:p>
            <a:pPr lvl="1"/>
            <a:r>
              <a:rPr lang="en-GB" sz="1800" dirty="0"/>
              <a:t>P</a:t>
            </a:r>
            <a:r>
              <a:rPr lang="en-GB" sz="1800" dirty="0" smtClean="0"/>
              <a:t>rovision </a:t>
            </a:r>
            <a:r>
              <a:rPr lang="en-GB" sz="1800" dirty="0"/>
              <a:t>of sanitation </a:t>
            </a:r>
            <a:r>
              <a:rPr lang="en-GB" sz="1800" dirty="0" smtClean="0"/>
              <a:t>facilities ;</a:t>
            </a:r>
          </a:p>
          <a:p>
            <a:pPr marL="448056" lvl="1" indent="0">
              <a:buNone/>
            </a:pPr>
            <a:endParaRPr lang="en-GB" sz="1800" dirty="0" smtClean="0"/>
          </a:p>
          <a:p>
            <a:pPr lvl="1"/>
            <a:r>
              <a:rPr lang="en-GB" sz="1800" dirty="0"/>
              <a:t>T</a:t>
            </a:r>
            <a:r>
              <a:rPr lang="en-GB" sz="1800" dirty="0" smtClean="0"/>
              <a:t>reatment </a:t>
            </a:r>
            <a:r>
              <a:rPr lang="en-GB" sz="1800" dirty="0"/>
              <a:t>of sewerage </a:t>
            </a:r>
            <a:r>
              <a:rPr lang="en-GB" sz="1800" dirty="0" smtClean="0"/>
              <a:t>effluent; </a:t>
            </a:r>
          </a:p>
          <a:p>
            <a:pPr marL="448056" lvl="1" indent="0">
              <a:buNone/>
            </a:pPr>
            <a:endParaRPr lang="en-GB" sz="1800" dirty="0" smtClean="0"/>
          </a:p>
          <a:p>
            <a:pPr lvl="1"/>
            <a:r>
              <a:rPr lang="en-GB" sz="1800" dirty="0"/>
              <a:t>E</a:t>
            </a:r>
            <a:r>
              <a:rPr lang="en-GB" sz="1800" dirty="0" smtClean="0"/>
              <a:t>lectricity provision;</a:t>
            </a:r>
          </a:p>
          <a:p>
            <a:pPr marL="448056" lvl="1" indent="0">
              <a:buNone/>
            </a:pPr>
            <a:endParaRPr lang="en-GB" sz="1800" dirty="0" smtClean="0"/>
          </a:p>
          <a:p>
            <a:pPr lvl="1"/>
            <a:r>
              <a:rPr lang="en-GB" sz="1800" dirty="0"/>
              <a:t>T</a:t>
            </a:r>
            <a:r>
              <a:rPr lang="en-GB" sz="1800" dirty="0" smtClean="0"/>
              <a:t>ransport </a:t>
            </a:r>
            <a:r>
              <a:rPr lang="en-GB" sz="1800" dirty="0"/>
              <a:t>related </a:t>
            </a:r>
            <a:r>
              <a:rPr lang="en-GB" sz="1800" dirty="0" smtClean="0"/>
              <a:t>infrastructure. </a:t>
            </a:r>
          </a:p>
          <a:p>
            <a:pPr marL="448056" lvl="1" indent="0">
              <a:buNone/>
            </a:pPr>
            <a:endParaRPr lang="en-GB" sz="1800" dirty="0"/>
          </a:p>
          <a:p>
            <a:pPr>
              <a:buFont typeface="Wingdings" pitchFamily="2" charset="2"/>
              <a:buChar char="§"/>
            </a:pPr>
            <a:endParaRPr lang="en-GB" sz="2000" dirty="0"/>
          </a:p>
          <a:p>
            <a:pPr lvl="0">
              <a:buClr>
                <a:srgbClr val="D16349"/>
              </a:buClr>
              <a:buFont typeface="Wingdings" pitchFamily="2" charset="2"/>
              <a:buChar char="§"/>
            </a:pPr>
            <a:endParaRPr lang="en-ZA" sz="19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7544" y="404664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379238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160" y="1484784"/>
            <a:ext cx="7467600" cy="5184576"/>
          </a:xfrm>
        </p:spPr>
        <p:txBody>
          <a:bodyPr>
            <a:normAutofit/>
          </a:bodyPr>
          <a:lstStyle/>
          <a:p>
            <a:pPr marL="36576" indent="0">
              <a:buClr>
                <a:srgbClr val="D16349"/>
              </a:buClr>
              <a:buNone/>
            </a:pPr>
            <a:endParaRPr lang="en-GB" sz="2000" dirty="0"/>
          </a:p>
          <a:p>
            <a:pPr marL="36576" indent="0" algn="ctr">
              <a:buNone/>
            </a:pPr>
            <a:r>
              <a:rPr lang="en-ZA" sz="1800" b="1" dirty="0" smtClean="0"/>
              <a:t>CHALLENGES</a:t>
            </a:r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Budgetary constraints.</a:t>
            </a:r>
          </a:p>
          <a:p>
            <a:pPr marL="36576" indent="0">
              <a:buNone/>
            </a:pPr>
            <a:endParaRPr lang="en-ZA" sz="1800" dirty="0" smtClean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Eliminate backlogs and increase efficiency.</a:t>
            </a:r>
          </a:p>
          <a:p>
            <a:pPr marL="36576" indent="0">
              <a:buNone/>
            </a:pPr>
            <a:endParaRPr lang="en-ZA" sz="1800" dirty="0" smtClean="0"/>
          </a:p>
          <a:p>
            <a:pPr>
              <a:buFont typeface="Wingdings" pitchFamily="2" charset="2"/>
              <a:buChar char="§"/>
            </a:pPr>
            <a:r>
              <a:rPr lang="en-ZA" sz="1800" dirty="0" smtClean="0"/>
              <a:t>Maintenance and replacement of aging infrastructure.</a:t>
            </a:r>
            <a:endParaRPr lang="en-GB" sz="2000" dirty="0"/>
          </a:p>
          <a:p>
            <a:pPr lvl="0">
              <a:buClr>
                <a:srgbClr val="D16349"/>
              </a:buClr>
              <a:buFont typeface="Wingdings" pitchFamily="2" charset="2"/>
              <a:buChar char="§"/>
            </a:pPr>
            <a:endParaRPr lang="en-ZA" sz="19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7544" y="404664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OUR INFRASTRUCTURE</a:t>
            </a:r>
          </a:p>
          <a:p>
            <a:pPr lvl="0" algn="ctr"/>
            <a:r>
              <a:rPr lang="en-ZA" b="1" i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Continued</a:t>
            </a:r>
          </a:p>
          <a:p>
            <a:pPr algn="ctr"/>
            <a:endParaRPr lang="en-ZA" sz="36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23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7467600" cy="3921299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Z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REQUESTS FOR INPUTS:</a:t>
            </a:r>
          </a:p>
          <a:p>
            <a:pPr marL="36576" indent="0" algn="ctr">
              <a:buNone/>
            </a:pPr>
            <a:r>
              <a:rPr lang="en-Z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E-mail: wilhelm@udwc.co.za</a:t>
            </a:r>
          </a:p>
          <a:p>
            <a:pPr marL="36576" indent="0" algn="ctr">
              <a:buNone/>
            </a:pPr>
            <a:endParaRPr lang="en-ZA" b="1" dirty="0"/>
          </a:p>
          <a:p>
            <a:pPr>
              <a:buFont typeface="Wingdings" pitchFamily="2" charset="2"/>
              <a:buChar char="§"/>
            </a:pPr>
            <a:r>
              <a:rPr lang="en-ZA" sz="2000" dirty="0" smtClean="0"/>
              <a:t> Identify Key Challenges related to:</a:t>
            </a:r>
            <a:endParaRPr lang="en-ZA" sz="2000" dirty="0"/>
          </a:p>
          <a:p>
            <a:pPr lvl="2"/>
            <a:r>
              <a:rPr lang="en-ZA" sz="1600" dirty="0"/>
              <a:t>Our People</a:t>
            </a:r>
          </a:p>
          <a:p>
            <a:pPr lvl="2"/>
            <a:r>
              <a:rPr lang="en-ZA" sz="1600" dirty="0"/>
              <a:t>Our Economy</a:t>
            </a:r>
          </a:p>
          <a:p>
            <a:pPr lvl="2"/>
            <a:r>
              <a:rPr lang="en-ZA" sz="1600" dirty="0"/>
              <a:t>Our Natural Environment</a:t>
            </a:r>
          </a:p>
          <a:p>
            <a:pPr lvl="2"/>
            <a:r>
              <a:rPr lang="en-ZA" sz="1600" dirty="0"/>
              <a:t>Our Rural and Urban Environments</a:t>
            </a:r>
          </a:p>
          <a:p>
            <a:pPr lvl="2"/>
            <a:r>
              <a:rPr lang="en-ZA" sz="1600" dirty="0"/>
              <a:t>Our  </a:t>
            </a:r>
            <a:r>
              <a:rPr lang="en-ZA" sz="1600" dirty="0" smtClean="0"/>
              <a:t>Infrastructure and Facilities</a:t>
            </a:r>
          </a:p>
          <a:p>
            <a:pPr marL="749808" lvl="2" indent="0">
              <a:buNone/>
            </a:pPr>
            <a:endParaRPr lang="en-ZA" sz="1600" dirty="0"/>
          </a:p>
          <a:p>
            <a:pPr>
              <a:buFont typeface="Wingdings" pitchFamily="2" charset="2"/>
              <a:buChar char="§"/>
            </a:pPr>
            <a:r>
              <a:rPr lang="en-ZA" sz="2000" b="1" dirty="0" smtClean="0"/>
              <a:t>Inputs on any aspects of the IDF process</a:t>
            </a:r>
            <a:endParaRPr lang="en-GB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IDENTIFYING ADDITIONAL KEY CHALLENGES AND IMPACTS</a:t>
            </a:r>
          </a:p>
        </p:txBody>
      </p:sp>
      <p:pic>
        <p:nvPicPr>
          <p:cNvPr id="5" name="Picture 4" descr="http://t0.gstatic.com/images?q=tbn:ANd9GcT113hGOPbG0VAmVOeieowDTUT_8X9jY7d2Yt8N52LgNnRHWKc">
            <a:hlinkClick r:id="rId2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64239"/>
            <a:ext cx="2088232" cy="13199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266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>
              <a:lumMod val="65000"/>
            </a:schemeClr>
          </a:fgClr>
          <a:bgClr>
            <a:schemeClr val="accent4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536" y="548680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CLOSURE</a:t>
            </a:r>
            <a:endParaRPr lang="en-ZA" sz="2000" b="1" i="1" spc="50" dirty="0" smtClean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umanst531 BT" pitchFamily="34" charset="0"/>
            </a:endParaRPr>
          </a:p>
        </p:txBody>
      </p:sp>
      <p:pic>
        <p:nvPicPr>
          <p:cNvPr id="4" name="Content Placeholder 3" descr="J:\Drawings-after-15.O5.01\TOWNS\OVERSTRAND\OVERSTRAND INTEGRATED DEVELOPMENT FRAMEWORK\REPORTS\IDF Report\Draft 1_ 2012\IMAGES\3d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3818" y="2492896"/>
            <a:ext cx="2484276" cy="1584175"/>
          </a:xfrm>
          <a:prstGeom prst="rect">
            <a:avLst/>
          </a:prstGeom>
          <a:noFill/>
          <a:ln>
            <a:noFill/>
          </a:ln>
          <a:effectLst>
            <a:glow rad="63500">
              <a:sysClr val="window" lastClr="FFFFFF">
                <a:lumMod val="85000"/>
                <a:alpha val="40000"/>
              </a:sys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30116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81" y="1532985"/>
            <a:ext cx="7467600" cy="4488303"/>
          </a:xfrm>
        </p:spPr>
        <p:txBody>
          <a:bodyPr>
            <a:normAutofit/>
          </a:bodyPr>
          <a:lstStyle/>
          <a:p>
            <a:pPr marL="493776" indent="-457200">
              <a:buFont typeface="+mj-lt"/>
              <a:buAutoNum type="arabicPeriod"/>
            </a:pPr>
            <a:r>
              <a:rPr lang="en-ZA" sz="22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SHARING</a:t>
            </a:r>
          </a:p>
          <a:p>
            <a:pPr lvl="1">
              <a:buClr>
                <a:schemeClr val="accent1"/>
              </a:buClr>
            </a:pPr>
            <a:r>
              <a:rPr lang="en-ZA" sz="1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Provide background on the IDF project .</a:t>
            </a:r>
            <a:endParaRPr lang="en-ZA" sz="19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1">
              <a:buClr>
                <a:schemeClr val="accent1"/>
              </a:buClr>
            </a:pPr>
            <a:r>
              <a:rPr lang="en-ZA" sz="19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Present the IDF concept, need, goals and </a:t>
            </a:r>
            <a:r>
              <a:rPr lang="en-ZA" sz="1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function.</a:t>
            </a:r>
            <a:endParaRPr lang="en-ZA" sz="19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1">
              <a:buClr>
                <a:schemeClr val="accent1"/>
              </a:buClr>
            </a:pPr>
            <a:r>
              <a:rPr lang="en-ZA" sz="1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Brief overview of the Overstrand municipal area:</a:t>
            </a:r>
          </a:p>
          <a:p>
            <a:pPr lvl="2"/>
            <a:r>
              <a:rPr lang="en-ZA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Its people; </a:t>
            </a:r>
          </a:p>
          <a:p>
            <a:pPr lvl="2"/>
            <a:r>
              <a:rPr lang="en-ZA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Economy; </a:t>
            </a:r>
          </a:p>
          <a:p>
            <a:pPr lvl="2"/>
            <a:r>
              <a:rPr lang="en-ZA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N</a:t>
            </a:r>
            <a:r>
              <a:rPr lang="en-ZA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atural, rural and urban environments; </a:t>
            </a:r>
          </a:p>
          <a:p>
            <a:pPr lvl="2"/>
            <a:r>
              <a:rPr lang="en-ZA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I</a:t>
            </a:r>
            <a:r>
              <a:rPr lang="en-ZA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nfrastructure.</a:t>
            </a:r>
          </a:p>
          <a:p>
            <a:pPr lvl="1">
              <a:buClr>
                <a:schemeClr val="accent1"/>
              </a:buClr>
            </a:pPr>
            <a:r>
              <a:rPr lang="en-ZA" sz="1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Broad overview of the </a:t>
            </a:r>
            <a:r>
              <a:rPr lang="en-ZA" sz="1900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Key Challenges </a:t>
            </a:r>
            <a:r>
              <a:rPr lang="en-ZA" sz="1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facing the Overstrand.</a:t>
            </a:r>
          </a:p>
          <a:p>
            <a:pPr marL="448056" lvl="1" indent="0">
              <a:buNone/>
            </a:pPr>
            <a:endParaRPr lang="en-ZA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93776" indent="-457200">
              <a:buFont typeface="+mj-lt"/>
              <a:buAutoNum type="arabicPeriod"/>
            </a:pPr>
            <a:r>
              <a:rPr lang="en-ZA" sz="22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INPUT</a:t>
            </a:r>
          </a:p>
          <a:p>
            <a:pPr lvl="1">
              <a:buClr>
                <a:schemeClr val="accent1"/>
              </a:buClr>
            </a:pPr>
            <a:r>
              <a:rPr lang="en-ZA" sz="1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Gather input in identifying </a:t>
            </a:r>
            <a:r>
              <a:rPr lang="en-ZA" sz="19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k</a:t>
            </a:r>
            <a:r>
              <a:rPr lang="en-ZA" sz="1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ey challenges/threats.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67544" y="33265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PURPOSE OF PRESENTATION &amp; WORKSHOP</a:t>
            </a:r>
          </a:p>
        </p:txBody>
      </p:sp>
    </p:spTree>
    <p:extLst>
      <p:ext uri="{BB962C8B-B14F-4D97-AF65-F5344CB8AC3E}">
        <p14:creationId xmlns:p14="http://schemas.microsoft.com/office/powerpoint/2010/main" val="171728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537269" y="1526017"/>
            <a:ext cx="7467600" cy="419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ctr">
              <a:spcBef>
                <a:spcPts val="0"/>
              </a:spcBef>
              <a:buSzTx/>
              <a:buNone/>
            </a:pPr>
            <a:endParaRPr lang="en-ZA" sz="3600" b="1" spc="50" dirty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36576" indent="0" algn="ctr">
              <a:buNone/>
            </a:pPr>
            <a:endParaRPr lang="en-ZA" sz="3200" b="1" dirty="0" smtClean="0">
              <a:solidFill>
                <a:srgbClr val="94734E">
                  <a:lumMod val="50000"/>
                </a:srgbClr>
              </a:solidFill>
              <a:latin typeface="Humanst531 Blk BT" pitchFamily="34" charset="0"/>
            </a:endParaRPr>
          </a:p>
          <a:p>
            <a:pPr marL="36576" indent="0" algn="ctr">
              <a:buNone/>
            </a:pPr>
            <a:endParaRPr lang="en-ZA" sz="3200" b="1" dirty="0" smtClean="0">
              <a:solidFill>
                <a:srgbClr val="94734E">
                  <a:lumMod val="50000"/>
                </a:srgbClr>
              </a:solidFill>
              <a:latin typeface="Humanst531 Blk BT" pitchFamily="34" charset="0"/>
            </a:endParaRPr>
          </a:p>
          <a:p>
            <a:pPr marL="36576" indent="0" algn="ctr">
              <a:buNone/>
            </a:pPr>
            <a:endParaRPr lang="en-ZA" sz="3200" b="1" dirty="0">
              <a:solidFill>
                <a:srgbClr val="94734E">
                  <a:lumMod val="50000"/>
                </a:srgbClr>
              </a:solidFill>
              <a:latin typeface="Humanst531 Blk BT" pitchFamily="34" charset="0"/>
            </a:endParaRPr>
          </a:p>
          <a:p>
            <a:pPr marL="36576" indent="0" algn="ctr">
              <a:buNone/>
            </a:pPr>
            <a:endParaRPr lang="en-ZA" sz="3200" b="1" dirty="0" smtClean="0">
              <a:solidFill>
                <a:srgbClr val="94734E">
                  <a:lumMod val="50000"/>
                </a:srgbClr>
              </a:solidFill>
              <a:latin typeface="Humanst531 Blk BT" pitchFamily="34" charset="0"/>
            </a:endParaRPr>
          </a:p>
          <a:p>
            <a:pPr marL="36576" indent="0" algn="ctr">
              <a:buNone/>
            </a:pPr>
            <a:endParaRPr lang="en-ZA" sz="3200" b="1" dirty="0">
              <a:solidFill>
                <a:srgbClr val="94734E">
                  <a:lumMod val="50000"/>
                </a:srgbClr>
              </a:solidFill>
              <a:latin typeface="Humanst531 Blk BT" pitchFamily="34" charset="0"/>
            </a:endParaRPr>
          </a:p>
          <a:p>
            <a:pPr marL="36576" indent="0" algn="ctr">
              <a:buNone/>
            </a:pPr>
            <a:endParaRPr lang="en-GB" sz="3200" dirty="0">
              <a:latin typeface="Humanst531 Blk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8720" y="2276872"/>
            <a:ext cx="10273518" cy="1550095"/>
          </a:xfrm>
          <a:prstGeom prst="rect">
            <a:avLst/>
          </a:prstGeom>
          <a:noFill/>
          <a:ln>
            <a:noFill/>
          </a:ln>
          <a:effectLst/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60648" y="4293096"/>
            <a:ext cx="8358187" cy="536575"/>
          </a:xfrm>
          <a:prstGeom prst="rect">
            <a:avLst/>
          </a:prstGeom>
          <a:noFill/>
          <a:ln>
            <a:noFill/>
          </a:ln>
          <a:effectLst/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5365" y="871845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KEY QUESTION</a:t>
            </a:r>
          </a:p>
        </p:txBody>
      </p:sp>
      <p:pic>
        <p:nvPicPr>
          <p:cNvPr id="9" name="il_fi" descr="http://www.i4studios.com/images/question-mark-icon.png"/>
          <p:cNvPicPr/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76672"/>
            <a:ext cx="660809" cy="646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778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7467600" cy="4425355"/>
          </a:xfrm>
        </p:spPr>
        <p:txBody>
          <a:bodyPr>
            <a:normAutofit fontScale="92500"/>
          </a:bodyPr>
          <a:lstStyle/>
          <a:p>
            <a:pPr marL="365760" indent="-365760">
              <a:buClr>
                <a:srgbClr val="C66951"/>
              </a:buClr>
              <a:buSzTx/>
              <a:buFont typeface="Wingdings" pitchFamily="2" charset="2"/>
              <a:buChar char="§"/>
            </a:pPr>
            <a:r>
              <a:rPr lang="en-US" sz="1800" b="1" i="1" dirty="0">
                <a:latin typeface="Humanst531 BT"/>
                <a:ea typeface="Times New Roman"/>
              </a:rPr>
              <a:t>No formal long term planning mechanism</a:t>
            </a:r>
            <a:r>
              <a:rPr lang="en-US" sz="1800" i="1" dirty="0">
                <a:latin typeface="Humanst531 BT"/>
                <a:ea typeface="Times New Roman"/>
              </a:rPr>
              <a:t> </a:t>
            </a:r>
            <a:r>
              <a:rPr lang="en-US" sz="1800" i="1" dirty="0" smtClean="0">
                <a:latin typeface="Humanst531 BT"/>
                <a:ea typeface="Times New Roman"/>
              </a:rPr>
              <a:t> </a:t>
            </a:r>
            <a:r>
              <a:rPr lang="en-US" sz="1800" dirty="0" smtClean="0">
                <a:latin typeface="Humanst531 BT"/>
                <a:ea typeface="Times New Roman"/>
              </a:rPr>
              <a:t>for </a:t>
            </a:r>
            <a:r>
              <a:rPr lang="en-US" sz="1800" dirty="0">
                <a:latin typeface="Humanst531 BT"/>
                <a:ea typeface="Times New Roman"/>
              </a:rPr>
              <a:t>future sustainable spatial growth and </a:t>
            </a:r>
            <a:r>
              <a:rPr lang="en-US" sz="1800" dirty="0" smtClean="0">
                <a:latin typeface="Humanst531 BT"/>
                <a:ea typeface="Times New Roman"/>
              </a:rPr>
              <a:t>development.</a:t>
            </a:r>
          </a:p>
          <a:p>
            <a:pPr marL="365760" indent="-365760">
              <a:buClr>
                <a:srgbClr val="C66951"/>
              </a:buClr>
              <a:buSzTx/>
              <a:buFont typeface="Wingdings" pitchFamily="2" charset="2"/>
              <a:buChar char="§"/>
            </a:pPr>
            <a:endParaRPr lang="en-US" sz="1800" dirty="0">
              <a:latin typeface="Humanst531 BT"/>
              <a:ea typeface="Times New Roman"/>
            </a:endParaRPr>
          </a:p>
          <a:p>
            <a:pPr marL="365760" indent="-365760">
              <a:buClr>
                <a:srgbClr val="C66951"/>
              </a:buClr>
              <a:buSzTx/>
              <a:buFont typeface="Wingdings" pitchFamily="2" charset="2"/>
              <a:buChar char="§"/>
            </a:pPr>
            <a:r>
              <a:rPr lang="en-US" sz="1800" dirty="0" smtClean="0">
                <a:latin typeface="Humanst531 BT"/>
                <a:ea typeface="Times New Roman"/>
              </a:rPr>
              <a:t>Short term planning must be consistent with achieving medium-long term goals.</a:t>
            </a:r>
          </a:p>
          <a:p>
            <a:pPr marL="0" indent="0">
              <a:buClr>
                <a:srgbClr val="C66951"/>
              </a:buClr>
              <a:buSzTx/>
              <a:buNone/>
            </a:pPr>
            <a:endParaRPr lang="en-US" sz="1800" dirty="0">
              <a:latin typeface="Humanst531 BT"/>
              <a:ea typeface="Times New Roman"/>
            </a:endParaRPr>
          </a:p>
          <a:p>
            <a:pPr marL="365760" lvl="0" indent="-365760">
              <a:buClr>
                <a:srgbClr val="C66951"/>
              </a:buClr>
              <a:buSzTx/>
              <a:buFont typeface="Wingdings" pitchFamily="2" charset="2"/>
              <a:buChar char="§"/>
            </a:pPr>
            <a:r>
              <a:rPr lang="en-US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C</a:t>
            </a:r>
            <a:r>
              <a:rPr lang="en-US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urrent </a:t>
            </a:r>
            <a:r>
              <a:rPr lang="en-US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policy </a:t>
            </a:r>
            <a:r>
              <a:rPr lang="en-US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framework:</a:t>
            </a:r>
          </a:p>
          <a:p>
            <a:pPr marL="950976" lvl="2" indent="-365760">
              <a:buClr>
                <a:srgbClr val="C66951"/>
              </a:buClr>
              <a:buSzTx/>
            </a:pPr>
            <a:r>
              <a:rPr 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Fragmented </a:t>
            </a:r>
            <a: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and </a:t>
            </a:r>
            <a:r>
              <a:rPr 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incoherent; </a:t>
            </a:r>
          </a:p>
          <a:p>
            <a:pPr marL="950976" lvl="2" indent="-365760">
              <a:buClr>
                <a:srgbClr val="C66951"/>
              </a:buClr>
              <a:buSzTx/>
            </a:pPr>
            <a: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C</a:t>
            </a:r>
            <a:r>
              <a:rPr 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omplicates </a:t>
            </a:r>
            <a:r>
              <a:rPr lang="en-US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planning, decision making and management. </a:t>
            </a:r>
            <a:endParaRPr lang="en-US" sz="16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585216" lvl="2" indent="0">
              <a:buClr>
                <a:srgbClr val="C66951"/>
              </a:buClr>
              <a:buSzTx/>
              <a:buNone/>
            </a:pPr>
            <a:endParaRPr lang="en-US" sz="16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365760" lvl="0" indent="-365760">
              <a:buClr>
                <a:srgbClr val="C66951"/>
              </a:buClr>
              <a:buSzTx/>
              <a:buFont typeface="Wingdings" pitchFamily="2" charset="2"/>
              <a:buChar char="§"/>
            </a:pPr>
            <a:r>
              <a:rPr lang="en-US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The IDF will contribute to </a:t>
            </a:r>
            <a:r>
              <a:rPr lang="en-US" sz="1800" b="1" i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transforming the current policy framework</a:t>
            </a:r>
            <a:r>
              <a:rPr lang="en-US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into one that is integrated, coherent, strategic and user friendly</a:t>
            </a:r>
            <a:r>
              <a:rPr lang="en-US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.</a:t>
            </a:r>
          </a:p>
          <a:p>
            <a:pPr marL="0" lvl="0" indent="0">
              <a:buClr>
                <a:srgbClr val="C66951"/>
              </a:buClr>
              <a:buSzTx/>
              <a:buNone/>
            </a:pPr>
            <a:endParaRPr lang="en-GB" sz="18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365760" indent="-365760">
              <a:buClr>
                <a:srgbClr val="C66951"/>
              </a:buClr>
              <a:buSzTx/>
              <a:buFont typeface="Wingdings" pitchFamily="2" charset="2"/>
              <a:buChar char="§"/>
            </a:pPr>
            <a:r>
              <a:rPr lang="en-US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IDF </a:t>
            </a:r>
            <a:r>
              <a:rPr lang="en-US" sz="1800" b="1" i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addresses key challenges </a:t>
            </a:r>
            <a:r>
              <a:rPr lang="en-US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re the </a:t>
            </a:r>
            <a:r>
              <a:rPr lang="en-US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Overstrand’s urban, rural and natural </a:t>
            </a:r>
            <a:r>
              <a:rPr lang="en-US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environments.</a:t>
            </a:r>
            <a:endParaRPr lang="en-GB" sz="1800" dirty="0"/>
          </a:p>
        </p:txBody>
      </p:sp>
      <p:sp>
        <p:nvSpPr>
          <p:cNvPr id="4" name="Rectangle 3"/>
          <p:cNvSpPr/>
          <p:nvPr/>
        </p:nvSpPr>
        <p:spPr>
          <a:xfrm>
            <a:off x="467544" y="548680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WHY DO WE NEED THE IDF?</a:t>
            </a:r>
          </a:p>
        </p:txBody>
      </p:sp>
    </p:spTree>
    <p:extLst>
      <p:ext uri="{BB962C8B-B14F-4D97-AF65-F5344CB8AC3E}">
        <p14:creationId xmlns:p14="http://schemas.microsoft.com/office/powerpoint/2010/main" val="507411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7467600" cy="4137323"/>
          </a:xfrm>
        </p:spPr>
        <p:txBody>
          <a:bodyPr>
            <a:normAutofit/>
          </a:bodyPr>
          <a:lstStyle/>
          <a:p>
            <a:pPr>
              <a:buClr>
                <a:srgbClr val="C66951"/>
              </a:buClr>
              <a:buFont typeface="Wingdings" pitchFamily="2" charset="2"/>
              <a:buChar char="§"/>
            </a:pPr>
            <a:r>
              <a:rPr lang="en-ZA" sz="1800" dirty="0">
                <a:solidFill>
                  <a:prstClr val="black"/>
                </a:solidFill>
              </a:rPr>
              <a:t>Compile a strategic user friendly summary document that integrates and references all municipal plans, strategies and programmes related to the Overstrand’s long term integrated spatial vision and policies.</a:t>
            </a:r>
          </a:p>
          <a:p>
            <a:pPr marL="0" indent="0">
              <a:buClr>
                <a:srgbClr val="C66951"/>
              </a:buClr>
              <a:buNone/>
            </a:pPr>
            <a:endParaRPr lang="en-ZA" sz="1800" dirty="0">
              <a:solidFill>
                <a:prstClr val="black"/>
              </a:solidFill>
            </a:endParaRPr>
          </a:p>
          <a:p>
            <a:pPr>
              <a:buClr>
                <a:srgbClr val="C66951"/>
              </a:buClr>
              <a:buFont typeface="Wingdings" pitchFamily="2" charset="2"/>
              <a:buChar char="§"/>
            </a:pPr>
            <a:r>
              <a:rPr lang="en-ZA" sz="1800" dirty="0">
                <a:solidFill>
                  <a:prstClr val="black"/>
                </a:solidFill>
              </a:rPr>
              <a:t>P</a:t>
            </a:r>
            <a:r>
              <a:rPr lang="en-ZA" sz="1800" dirty="0" smtClean="0">
                <a:solidFill>
                  <a:prstClr val="black"/>
                </a:solidFill>
              </a:rPr>
              <a:t>roduct </a:t>
            </a:r>
            <a:r>
              <a:rPr lang="en-ZA" sz="1800" dirty="0">
                <a:solidFill>
                  <a:prstClr val="black"/>
                </a:solidFill>
              </a:rPr>
              <a:t>must ensure that the 5 year IDP budgetary planning is </a:t>
            </a:r>
            <a:r>
              <a:rPr lang="en-ZA" sz="1800" dirty="0" smtClean="0">
                <a:solidFill>
                  <a:prstClr val="black"/>
                </a:solidFill>
              </a:rPr>
              <a:t>aligned </a:t>
            </a:r>
            <a:r>
              <a:rPr lang="en-ZA" sz="1800" dirty="0">
                <a:solidFill>
                  <a:prstClr val="black"/>
                </a:solidFill>
              </a:rPr>
              <a:t>with the 30-40 year integrated spatial vision.</a:t>
            </a:r>
          </a:p>
          <a:p>
            <a:pPr marL="342900" indent="-342900">
              <a:buClr>
                <a:srgbClr val="C66951"/>
              </a:buClr>
              <a:buFont typeface="Wingdings" pitchFamily="2" charset="2"/>
              <a:buChar char="§"/>
            </a:pPr>
            <a:endParaRPr lang="en-ZA" sz="18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>
              <a:buClr>
                <a:srgbClr val="C66951"/>
              </a:buClr>
              <a:buFont typeface="Wingdings" pitchFamily="2" charset="2"/>
              <a:buChar char="§"/>
            </a:pPr>
            <a:r>
              <a:rPr lang="en-Z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D</a:t>
            </a:r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eliverable </a:t>
            </a:r>
            <a:r>
              <a:rPr lang="en-Z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must provide </a:t>
            </a:r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a clear </a:t>
            </a:r>
            <a:r>
              <a:rPr lang="en-Z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strategic </a:t>
            </a:r>
            <a:r>
              <a:rPr lang="en-ZA" sz="1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development &amp; environmental management framework.</a:t>
            </a:r>
          </a:p>
          <a:p>
            <a:pPr marL="36576" indent="0">
              <a:buClr>
                <a:srgbClr val="C66951"/>
              </a:buClr>
              <a:buNone/>
            </a:pPr>
            <a:endParaRPr lang="en-ZA" sz="18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67544" y="548680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IDF SPECIFIC OBJECTIVES</a:t>
            </a:r>
          </a:p>
        </p:txBody>
      </p:sp>
    </p:spTree>
    <p:extLst>
      <p:ext uri="{BB962C8B-B14F-4D97-AF65-F5344CB8AC3E}">
        <p14:creationId xmlns:p14="http://schemas.microsoft.com/office/powerpoint/2010/main" val="81246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7467600" cy="4137323"/>
          </a:xfrm>
        </p:spPr>
        <p:txBody>
          <a:bodyPr>
            <a:normAutofit/>
          </a:bodyPr>
          <a:lstStyle/>
          <a:p>
            <a:pPr>
              <a:buClr>
                <a:srgbClr val="C66951"/>
              </a:buClr>
              <a:buFont typeface="Wingdings" pitchFamily="2" charset="2"/>
              <a:buChar char="§"/>
            </a:pPr>
            <a:r>
              <a:rPr lang="en-ZA" sz="1800" dirty="0" smtClean="0">
                <a:solidFill>
                  <a:prstClr val="black"/>
                </a:solidFill>
              </a:rPr>
              <a:t>IDF must identify </a:t>
            </a:r>
            <a:r>
              <a:rPr lang="en-ZA" sz="1800" dirty="0">
                <a:solidFill>
                  <a:prstClr val="black"/>
                </a:solidFill>
              </a:rPr>
              <a:t>the </a:t>
            </a:r>
            <a:r>
              <a:rPr lang="en-ZA" sz="1800" dirty="0" smtClean="0">
                <a:solidFill>
                  <a:prstClr val="black"/>
                </a:solidFill>
              </a:rPr>
              <a:t>key medium to long term </a:t>
            </a:r>
            <a:r>
              <a:rPr lang="en-ZA" sz="1800" dirty="0">
                <a:solidFill>
                  <a:prstClr val="black"/>
                </a:solidFill>
              </a:rPr>
              <a:t>strategic challenges and impacts that are facing the Overstrand.</a:t>
            </a:r>
          </a:p>
          <a:p>
            <a:pPr marL="342900" indent="-342900">
              <a:buClr>
                <a:srgbClr val="C66951"/>
              </a:buClr>
              <a:buFont typeface="Wingdings" pitchFamily="2" charset="2"/>
              <a:buChar char="§"/>
            </a:pPr>
            <a:endParaRPr lang="en-ZA" sz="1800" dirty="0">
              <a:solidFill>
                <a:prstClr val="black"/>
              </a:solidFill>
            </a:endParaRPr>
          </a:p>
          <a:p>
            <a:pPr>
              <a:buClr>
                <a:srgbClr val="C66951"/>
              </a:buClr>
              <a:buFont typeface="Wingdings" pitchFamily="2" charset="2"/>
              <a:buChar char="§"/>
            </a:pPr>
            <a:r>
              <a:rPr lang="en-ZA" sz="1800" dirty="0" smtClean="0">
                <a:solidFill>
                  <a:prstClr val="black"/>
                </a:solidFill>
              </a:rPr>
              <a:t>Strategic thresholds </a:t>
            </a:r>
            <a:r>
              <a:rPr lang="en-ZA" sz="1800" dirty="0">
                <a:solidFill>
                  <a:prstClr val="black"/>
                </a:solidFill>
              </a:rPr>
              <a:t>and acceptable limits of environmental change must be clearly established</a:t>
            </a:r>
            <a:r>
              <a:rPr lang="en-ZA" sz="1800" dirty="0" smtClean="0">
                <a:solidFill>
                  <a:prstClr val="black"/>
                </a:solidFill>
              </a:rPr>
              <a:t>.</a:t>
            </a:r>
          </a:p>
          <a:p>
            <a:pPr marL="36576" indent="0">
              <a:buClr>
                <a:srgbClr val="C66951"/>
              </a:buClr>
              <a:buNone/>
            </a:pPr>
            <a:endParaRPr lang="en-ZA" sz="1800" dirty="0">
              <a:solidFill>
                <a:prstClr val="black"/>
              </a:solidFill>
            </a:endParaRPr>
          </a:p>
          <a:p>
            <a:pPr>
              <a:buClr>
                <a:srgbClr val="C66951"/>
              </a:buClr>
              <a:buFont typeface="Wingdings" pitchFamily="2" charset="2"/>
              <a:buChar char="§"/>
            </a:pPr>
            <a:r>
              <a:rPr lang="en-ZA" sz="1800" dirty="0" smtClean="0">
                <a:solidFill>
                  <a:prstClr val="black"/>
                </a:solidFill>
              </a:rPr>
              <a:t>The deliverables must include:</a:t>
            </a:r>
          </a:p>
          <a:p>
            <a:pPr lvl="1">
              <a:buClr>
                <a:srgbClr val="C66951"/>
              </a:buClr>
            </a:pPr>
            <a:r>
              <a:rPr lang="en-ZA" sz="1800" dirty="0" smtClean="0">
                <a:solidFill>
                  <a:prstClr val="black"/>
                </a:solidFill>
              </a:rPr>
              <a:t>An Environmental Management Framework (EMF)</a:t>
            </a:r>
          </a:p>
          <a:p>
            <a:pPr lvl="1">
              <a:buClr>
                <a:srgbClr val="C66951"/>
              </a:buClr>
            </a:pPr>
            <a:r>
              <a:rPr lang="en-ZA" sz="1800" dirty="0">
                <a:solidFill>
                  <a:prstClr val="black"/>
                </a:solidFill>
              </a:rPr>
              <a:t>A</a:t>
            </a:r>
            <a:r>
              <a:rPr lang="en-ZA" sz="1800" dirty="0" smtClean="0">
                <a:solidFill>
                  <a:prstClr val="black"/>
                </a:solidFill>
              </a:rPr>
              <a:t> Human Settlement Plan (HSP)</a:t>
            </a:r>
          </a:p>
          <a:p>
            <a:pPr lvl="1">
              <a:buClr>
                <a:srgbClr val="C66951"/>
              </a:buClr>
            </a:pPr>
            <a:r>
              <a:rPr lang="en-ZA" sz="1800" dirty="0" smtClean="0">
                <a:solidFill>
                  <a:prstClr val="black"/>
                </a:solidFill>
              </a:rPr>
              <a:t>Strategic update/review of existing SDF</a:t>
            </a:r>
          </a:p>
          <a:p>
            <a:pPr lvl="1">
              <a:buClr>
                <a:srgbClr val="C66951"/>
              </a:buClr>
            </a:pPr>
            <a:r>
              <a:rPr lang="en-ZA" sz="1800" dirty="0" smtClean="0">
                <a:solidFill>
                  <a:prstClr val="black"/>
                </a:solidFill>
              </a:rPr>
              <a:t>IDF document</a:t>
            </a:r>
            <a:endParaRPr lang="en-GB" sz="1800" dirty="0"/>
          </a:p>
        </p:txBody>
      </p:sp>
      <p:sp>
        <p:nvSpPr>
          <p:cNvPr id="8" name="Rectangle 7"/>
          <p:cNvSpPr/>
          <p:nvPr/>
        </p:nvSpPr>
        <p:spPr>
          <a:xfrm>
            <a:off x="467544" y="548680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6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IDF SPECIFIC OBJECTIVES</a:t>
            </a:r>
          </a:p>
          <a:p>
            <a:pPr algn="ctr"/>
            <a:r>
              <a:rPr lang="en-ZA" b="1" i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umanst531 BT" pitchFamily="34" charset="0"/>
              </a:rPr>
              <a:t>Continued</a:t>
            </a:r>
          </a:p>
        </p:txBody>
      </p:sp>
    </p:spTree>
    <p:extLst>
      <p:ext uri="{BB962C8B-B14F-4D97-AF65-F5344CB8AC3E}">
        <p14:creationId xmlns:p14="http://schemas.microsoft.com/office/powerpoint/2010/main" val="318653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68952" cy="1054250"/>
          </a:xfrm>
        </p:spPr>
        <p:txBody>
          <a:bodyPr/>
          <a:lstStyle/>
          <a:p>
            <a:r>
              <a:rPr lang="en-ZA" sz="36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IDF DEVELOPMENT METHODOLOGY</a:t>
            </a:r>
            <a:endParaRPr lang="en-GB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107232" y="1988840"/>
            <a:ext cx="1728192" cy="340618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dirty="0" smtClean="0">
                <a:solidFill>
                  <a:prstClr val="white"/>
                </a:solidFill>
                <a:latin typeface="Humanst531 BT" pitchFamily="34" charset="0"/>
              </a:rPr>
              <a:t>ANALYSIS</a:t>
            </a:r>
            <a:endParaRPr lang="en-GB" sz="1200" dirty="0">
              <a:solidFill>
                <a:prstClr val="white"/>
              </a:solidFill>
              <a:latin typeface="Humanst531 BT" pitchFamily="34" charset="0"/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476549" y="1988840"/>
            <a:ext cx="1743075" cy="3299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dirty="0" smtClean="0">
                <a:solidFill>
                  <a:prstClr val="white"/>
                </a:solidFill>
                <a:latin typeface="Humanst531 BT" pitchFamily="34" charset="0"/>
              </a:rPr>
              <a:t>POLICY FORMAT</a:t>
            </a:r>
            <a:endParaRPr lang="en-GB" sz="1200" dirty="0">
              <a:solidFill>
                <a:prstClr val="white"/>
              </a:solidFill>
              <a:latin typeface="Humanst531 BT" pitchFamily="34" charset="0"/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4772397" y="1988840"/>
            <a:ext cx="1728192" cy="319286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dirty="0" smtClean="0">
                <a:solidFill>
                  <a:prstClr val="white"/>
                </a:solidFill>
                <a:latin typeface="Humanst531 BT" pitchFamily="34" charset="0"/>
              </a:rPr>
              <a:t>SPATIAL COMPONENT</a:t>
            </a:r>
            <a:endParaRPr lang="en-GB" sz="1200" dirty="0">
              <a:solidFill>
                <a:prstClr val="white"/>
              </a:solidFill>
              <a:latin typeface="Humanst531 BT" pitchFamily="34" charset="0"/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7205389" y="1988840"/>
            <a:ext cx="1728192" cy="3299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dirty="0" smtClean="0">
                <a:solidFill>
                  <a:prstClr val="white"/>
                </a:solidFill>
                <a:latin typeface="Humanst531 BT" pitchFamily="34" charset="0"/>
              </a:rPr>
              <a:t>IMPLEMENTATION</a:t>
            </a:r>
            <a:endParaRPr lang="en-GB" sz="1200" dirty="0">
              <a:solidFill>
                <a:prstClr val="white"/>
              </a:solidFill>
              <a:latin typeface="Humanst531 BT" pitchFamily="34" charset="0"/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107232" y="2329458"/>
            <a:ext cx="1728192" cy="3702040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r>
              <a:rPr lang="en-ZA" sz="1200" dirty="0" smtClean="0">
                <a:solidFill>
                  <a:prstClr val="black"/>
                </a:solidFill>
                <a:latin typeface="Humanst531 BT" pitchFamily="34" charset="0"/>
              </a:rPr>
              <a:t>Consultation with Government Officials</a:t>
            </a: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r>
              <a:rPr lang="en-ZA" sz="1200" dirty="0" smtClean="0">
                <a:solidFill>
                  <a:prstClr val="black"/>
                </a:solidFill>
                <a:latin typeface="Humanst531 BT" pitchFamily="34" charset="0"/>
              </a:rPr>
              <a:t>Consultation with  Interested and Affected Parties</a:t>
            </a: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r>
              <a:rPr lang="en-ZA" sz="1200" dirty="0" smtClean="0">
                <a:solidFill>
                  <a:prstClr val="black"/>
                </a:solidFill>
                <a:latin typeface="Humanst531 BT" pitchFamily="34" charset="0"/>
              </a:rPr>
              <a:t>Determine Status Quo and identify challenges</a:t>
            </a: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GB" sz="1200" dirty="0">
              <a:solidFill>
                <a:prstClr val="black"/>
              </a:solidFill>
              <a:latin typeface="Humanst531 BT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2085275" y="3298327"/>
            <a:ext cx="192435" cy="761045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5787" y="3221649"/>
            <a:ext cx="219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39" y="3221649"/>
            <a:ext cx="219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476548" y="2320971"/>
            <a:ext cx="1743075" cy="37105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r>
              <a:rPr lang="en-ZA" sz="1200" dirty="0" smtClean="0">
                <a:solidFill>
                  <a:prstClr val="black"/>
                </a:solidFill>
                <a:latin typeface="Humanst531 BT" pitchFamily="34" charset="0"/>
              </a:rPr>
              <a:t>Formulating our 2050 Integrated Spatial Vision</a:t>
            </a: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r>
              <a:rPr lang="en-ZA" sz="1200" dirty="0" smtClean="0">
                <a:solidFill>
                  <a:prstClr val="black"/>
                </a:solidFill>
                <a:latin typeface="Humanst531 BT" pitchFamily="34" charset="0"/>
              </a:rPr>
              <a:t>Providing Strategic Directives guiding us towards realising the above</a:t>
            </a: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r>
              <a:rPr lang="en-ZA" sz="1200" dirty="0" smtClean="0">
                <a:solidFill>
                  <a:prstClr val="black"/>
                </a:solidFill>
                <a:latin typeface="Humanst531 BT" pitchFamily="34" charset="0"/>
              </a:rPr>
              <a:t>Integrating the 5 year IDP and long term (2050) planning</a:t>
            </a: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endParaRPr lang="en-GB" sz="1200" dirty="0">
              <a:solidFill>
                <a:prstClr val="black"/>
              </a:solidFill>
              <a:latin typeface="Humanst531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772397" y="2308126"/>
            <a:ext cx="1728192" cy="37233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r>
              <a:rPr lang="en-ZA" sz="1200" dirty="0" smtClean="0">
                <a:solidFill>
                  <a:prstClr val="black"/>
                </a:solidFill>
                <a:latin typeface="Humanst531 BT" pitchFamily="34" charset="0"/>
              </a:rPr>
              <a:t>Integrated Development and Conservation Framework</a:t>
            </a: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r>
              <a:rPr lang="en-ZA" sz="1200" dirty="0">
                <a:solidFill>
                  <a:prstClr val="black"/>
                </a:solidFill>
                <a:latin typeface="Humanst531 BT" pitchFamily="34" charset="0"/>
              </a:rPr>
              <a:t>P</a:t>
            </a:r>
            <a:r>
              <a:rPr lang="en-ZA" sz="1200" dirty="0" smtClean="0">
                <a:solidFill>
                  <a:prstClr val="black"/>
                </a:solidFill>
                <a:latin typeface="Humanst531 BT" pitchFamily="34" charset="0"/>
              </a:rPr>
              <a:t>rovides spatial direction toward 2050</a:t>
            </a: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r>
              <a:rPr lang="en-ZA" sz="1200" dirty="0" smtClean="0">
                <a:solidFill>
                  <a:prstClr val="black"/>
                </a:solidFill>
                <a:latin typeface="Humanst531 BT" pitchFamily="34" charset="0"/>
              </a:rPr>
              <a:t>Addresses challenges identified during analysis phase</a:t>
            </a: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GB" sz="1200" dirty="0">
              <a:solidFill>
                <a:prstClr val="black"/>
              </a:solidFill>
              <a:latin typeface="Humanst531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7232" y="1700808"/>
            <a:ext cx="1728192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dirty="0" smtClean="0">
                <a:solidFill>
                  <a:prstClr val="black"/>
                </a:solidFill>
                <a:latin typeface="Humanst531 BT" pitchFamily="34" charset="0"/>
              </a:rPr>
              <a:t>Phases 1-3</a:t>
            </a:r>
            <a:endParaRPr lang="en-GB" sz="1200" b="1" dirty="0">
              <a:solidFill>
                <a:prstClr val="black"/>
              </a:solidFill>
              <a:latin typeface="Humanst531 BT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476547" y="1700808"/>
            <a:ext cx="1743075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dirty="0" smtClean="0">
                <a:solidFill>
                  <a:prstClr val="black"/>
                </a:solidFill>
                <a:latin typeface="Humanst531 BT" pitchFamily="34" charset="0"/>
              </a:rPr>
              <a:t>Phase 4</a:t>
            </a:r>
            <a:endParaRPr lang="en-GB" sz="1200" b="1" dirty="0">
              <a:solidFill>
                <a:prstClr val="black"/>
              </a:solidFill>
              <a:latin typeface="Humanst531 BT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772397" y="1700808"/>
            <a:ext cx="1728192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dirty="0" smtClean="0">
                <a:solidFill>
                  <a:prstClr val="black"/>
                </a:solidFill>
                <a:latin typeface="Humanst531 BT" pitchFamily="34" charset="0"/>
              </a:rPr>
              <a:t>Phase 5</a:t>
            </a:r>
            <a:endParaRPr lang="en-GB" sz="1200" b="1" dirty="0">
              <a:solidFill>
                <a:prstClr val="black"/>
              </a:solidFill>
              <a:latin typeface="Humanst531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205389" y="1700808"/>
            <a:ext cx="1728192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b="1" dirty="0" smtClean="0">
                <a:solidFill>
                  <a:prstClr val="black"/>
                </a:solidFill>
                <a:latin typeface="Humanst531 BT" pitchFamily="34" charset="0"/>
              </a:rPr>
              <a:t>Phase 6</a:t>
            </a:r>
            <a:endParaRPr lang="en-GB" sz="1200" b="1" dirty="0">
              <a:solidFill>
                <a:prstClr val="black"/>
              </a:solidFill>
              <a:latin typeface="Humanst531 BT" pitchFamily="34" charset="0"/>
            </a:endParaRPr>
          </a:p>
        </p:txBody>
      </p:sp>
      <p:sp>
        <p:nvSpPr>
          <p:cNvPr id="24" name="Flowchart: Process 23"/>
          <p:cNvSpPr/>
          <p:nvPr/>
        </p:nvSpPr>
        <p:spPr>
          <a:xfrm>
            <a:off x="7205389" y="2329458"/>
            <a:ext cx="1728192" cy="3702040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sz="1200" dirty="0" smtClean="0">
                <a:solidFill>
                  <a:prstClr val="black"/>
                </a:solidFill>
                <a:latin typeface="Humanst531 BT" pitchFamily="34" charset="0"/>
              </a:rPr>
              <a:t>Current </a:t>
            </a:r>
            <a:r>
              <a:rPr lang="en-ZA" sz="1200" dirty="0">
                <a:solidFill>
                  <a:prstClr val="black"/>
                </a:solidFill>
                <a:latin typeface="Humanst531 BT" pitchFamily="34" charset="0"/>
              </a:rPr>
              <a:t>and proposed action plans:</a:t>
            </a: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r>
              <a:rPr lang="en-ZA" sz="1200" u="sng" dirty="0">
                <a:solidFill>
                  <a:prstClr val="black"/>
                </a:solidFill>
                <a:latin typeface="Humanst531 BT" pitchFamily="34" charset="0"/>
              </a:rPr>
              <a:t>Goals</a:t>
            </a:r>
            <a:r>
              <a:rPr lang="en-ZA" sz="1200" dirty="0">
                <a:solidFill>
                  <a:prstClr val="black"/>
                </a:solidFill>
                <a:latin typeface="Humanst531 BT" pitchFamily="34" charset="0"/>
              </a:rPr>
              <a:t>:</a:t>
            </a:r>
          </a:p>
          <a:p>
            <a:r>
              <a:rPr lang="en-ZA" sz="1200" dirty="0">
                <a:solidFill>
                  <a:prstClr val="black"/>
                </a:solidFill>
                <a:latin typeface="Humanst531 BT" pitchFamily="34" charset="0"/>
              </a:rPr>
              <a:t>Addressing challenges</a:t>
            </a:r>
          </a:p>
          <a:p>
            <a:r>
              <a:rPr lang="en-ZA" sz="1200" dirty="0">
                <a:solidFill>
                  <a:prstClr val="black"/>
                </a:solidFill>
                <a:latin typeface="Humanst531 BT" pitchFamily="34" charset="0"/>
              </a:rPr>
              <a:t>Working toward realising our 2050 Integrated Spatial Vision</a:t>
            </a: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ZA" sz="1200" dirty="0" smtClean="0">
              <a:solidFill>
                <a:prstClr val="black"/>
              </a:solidFill>
              <a:latin typeface="Humanst531 BT" pitchFamily="34" charset="0"/>
            </a:endParaRPr>
          </a:p>
          <a:p>
            <a:endParaRPr lang="en-GB" sz="1200" dirty="0">
              <a:solidFill>
                <a:prstClr val="black"/>
              </a:solidFill>
              <a:latin typeface="Humanst531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73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Techn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chn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10315</TotalTime>
  <Words>1385</Words>
  <Application>Microsoft Office PowerPoint</Application>
  <PresentationFormat>On-screen Show (4:3)</PresentationFormat>
  <Paragraphs>378</Paragraphs>
  <Slides>38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  <vt:variant>
        <vt:lpstr>Custom Shows</vt:lpstr>
      </vt:variant>
      <vt:variant>
        <vt:i4>3</vt:i4>
      </vt:variant>
    </vt:vector>
  </HeadingPairs>
  <TitlesOfParts>
    <vt:vector size="43" baseType="lpstr">
      <vt:lpstr>Technic</vt:lpstr>
      <vt:lpstr>1_Technic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IDF DEVELOPMENT METHODOLOGY</vt:lpstr>
      <vt:lpstr>THE CURRENT POLICY FRAMEWORK</vt:lpstr>
      <vt:lpstr>PowerPoint Presentation</vt:lpstr>
      <vt:lpstr>PowerPoint Presentation</vt:lpstr>
      <vt:lpstr>IDF IN THE PLANNING CONTEXT</vt:lpstr>
      <vt:lpstr>IDF PUBLIC PARTICIPATION PROCESS</vt:lpstr>
      <vt:lpstr>IDF PUBLIC PARTICIPATION 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Custom Show 1</vt:lpstr>
      <vt:lpstr>Custom Show 2</vt:lpstr>
      <vt:lpstr>Custom Show 3</vt:lpstr>
    </vt:vector>
  </TitlesOfParts>
  <Company>Urban Dynamics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OVERBERG INTEGRATED DEVELOPMENT FRAMEWORK</dc:title>
  <dc:creator>Jaco van Tonder</dc:creator>
  <cp:lastModifiedBy>Jaco van Tonder</cp:lastModifiedBy>
  <cp:revision>910</cp:revision>
  <cp:lastPrinted>2012-10-15T11:53:32Z</cp:lastPrinted>
  <dcterms:created xsi:type="dcterms:W3CDTF">2012-03-21T08:20:12Z</dcterms:created>
  <dcterms:modified xsi:type="dcterms:W3CDTF">2012-11-05T07:29:16Z</dcterms:modified>
</cp:coreProperties>
</file>